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sldIdLst>
    <p:sldId id="256" r:id="rId2"/>
    <p:sldId id="611" r:id="rId3"/>
    <p:sldId id="612" r:id="rId4"/>
    <p:sldId id="613" r:id="rId5"/>
    <p:sldId id="614" r:id="rId6"/>
    <p:sldId id="615" r:id="rId7"/>
    <p:sldId id="616" r:id="rId8"/>
    <p:sldId id="617" r:id="rId9"/>
    <p:sldId id="618" r:id="rId10"/>
    <p:sldId id="619" r:id="rId11"/>
    <p:sldId id="620" r:id="rId12"/>
    <p:sldId id="621" r:id="rId13"/>
    <p:sldId id="622" r:id="rId14"/>
    <p:sldId id="623" r:id="rId15"/>
    <p:sldId id="624" r:id="rId16"/>
    <p:sldId id="625" r:id="rId17"/>
    <p:sldId id="626" r:id="rId18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7495F-3DFC-42AB-A2B4-E6877F2CE3FF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DAFD50E-3318-4552-922C-56EE7174DD73}">
      <dgm:prSet phldrT="[Texto]"/>
      <dgm:spPr/>
      <dgm:t>
        <a:bodyPr/>
        <a:lstStyle/>
        <a:p>
          <a:r>
            <a:rPr lang="es-CR" dirty="0"/>
            <a:t>Norma SUGEF 22-18 es de aplicación a entidades supervisadas por </a:t>
          </a:r>
          <a:r>
            <a:rPr lang="es-CR" dirty="0" err="1"/>
            <a:t>Sugef</a:t>
          </a:r>
          <a:r>
            <a:rPr lang="es-CR" dirty="0"/>
            <a:t>.</a:t>
          </a:r>
        </a:p>
      </dgm:t>
    </dgm:pt>
    <dgm:pt modelId="{CD694964-DBEF-445E-8142-8A5163A579C5}" type="parTrans" cxnId="{08BAC0C3-B193-451B-8C19-3D06F353EB0A}">
      <dgm:prSet/>
      <dgm:spPr/>
      <dgm:t>
        <a:bodyPr/>
        <a:lstStyle/>
        <a:p>
          <a:endParaRPr lang="es-CR"/>
        </a:p>
      </dgm:t>
    </dgm:pt>
    <dgm:pt modelId="{09E8929E-2F62-4F26-B12C-22D10C57CB2A}" type="sibTrans" cxnId="{08BAC0C3-B193-451B-8C19-3D06F353EB0A}">
      <dgm:prSet/>
      <dgm:spPr/>
      <dgm:t>
        <a:bodyPr/>
        <a:lstStyle/>
        <a:p>
          <a:endParaRPr lang="es-CR"/>
        </a:p>
      </dgm:t>
    </dgm:pt>
    <dgm:pt modelId="{302EA842-00A0-4FC2-8F75-CE46B639ADD2}">
      <dgm:prSet/>
      <dgm:spPr/>
      <dgm:t>
        <a:bodyPr/>
        <a:lstStyle/>
        <a:p>
          <a:r>
            <a:rPr lang="es-CR" dirty="0"/>
            <a:t>Supervisión consolidada de GCF requiere de herramientas de aplicación a todos sus integrantes </a:t>
          </a:r>
        </a:p>
      </dgm:t>
    </dgm:pt>
    <dgm:pt modelId="{9D4E5763-D2EE-479C-A6AA-053D7FA9E92B}" type="parTrans" cxnId="{A63C17A1-E082-4257-BD15-4AEDEB6886F1}">
      <dgm:prSet/>
      <dgm:spPr/>
      <dgm:t>
        <a:bodyPr/>
        <a:lstStyle/>
        <a:p>
          <a:endParaRPr lang="es-CR"/>
        </a:p>
      </dgm:t>
    </dgm:pt>
    <dgm:pt modelId="{8A113AB6-59C0-4860-AF92-D902D9E0DF05}" type="sibTrans" cxnId="{A63C17A1-E082-4257-BD15-4AEDEB6886F1}">
      <dgm:prSet/>
      <dgm:spPr/>
      <dgm:t>
        <a:bodyPr/>
        <a:lstStyle/>
        <a:p>
          <a:endParaRPr lang="es-CR"/>
        </a:p>
      </dgm:t>
    </dgm:pt>
    <dgm:pt modelId="{99DD7580-1460-4FEB-B067-12692B37107B}">
      <dgm:prSet/>
      <dgm:spPr/>
      <dgm:t>
        <a:bodyPr/>
        <a:lstStyle/>
        <a:p>
          <a:r>
            <a:rPr lang="es-CR" noProof="0" dirty="0"/>
            <a:t>Basilea, IAIS, IOSCO, OCDE,  </a:t>
          </a:r>
          <a:r>
            <a:rPr lang="es-CR" noProof="0" dirty="0" err="1"/>
            <a:t>Joint</a:t>
          </a:r>
          <a:r>
            <a:rPr lang="es-CR" noProof="0" dirty="0"/>
            <a:t> </a:t>
          </a:r>
          <a:r>
            <a:rPr lang="es-CR" noProof="0" dirty="0" err="1"/>
            <a:t>Forum</a:t>
          </a:r>
          <a:r>
            <a:rPr lang="es-CR" noProof="0" dirty="0"/>
            <a:t> señalan la importancia de idoneidad del Órgano de Dirección y Alta gerencia en situaciones normales y bajo tensión</a:t>
          </a:r>
        </a:p>
      </dgm:t>
    </dgm:pt>
    <dgm:pt modelId="{D873935F-855B-493B-91F6-8CC58808CA31}" type="parTrans" cxnId="{BBDF6D5F-AB30-40B4-8727-DE72B21A5F06}">
      <dgm:prSet/>
      <dgm:spPr/>
      <dgm:t>
        <a:bodyPr/>
        <a:lstStyle/>
        <a:p>
          <a:endParaRPr lang="es-CR"/>
        </a:p>
      </dgm:t>
    </dgm:pt>
    <dgm:pt modelId="{D33D4466-6CF6-486B-925D-D0E8DA033BC5}" type="sibTrans" cxnId="{BBDF6D5F-AB30-40B4-8727-DE72B21A5F06}">
      <dgm:prSet/>
      <dgm:spPr/>
      <dgm:t>
        <a:bodyPr/>
        <a:lstStyle/>
        <a:p>
          <a:endParaRPr lang="es-CR"/>
        </a:p>
      </dgm:t>
    </dgm:pt>
    <dgm:pt modelId="{06BD8163-6A43-442C-809E-489984E7E6AF}">
      <dgm:prSet/>
      <dgm:spPr/>
      <dgm:t>
        <a:bodyPr/>
        <a:lstStyle/>
        <a:p>
          <a:r>
            <a:rPr lang="es-CR" noProof="0" dirty="0"/>
            <a:t>Amplio margen de interpretación sobre algunos conceptos para valorar idoneidad a partir de lo dispuesto en diversas leyes </a:t>
          </a:r>
        </a:p>
        <a:p>
          <a:r>
            <a:rPr lang="es-CR" noProof="0" dirty="0"/>
            <a:t>(1644, 12, 4646, 4351, 7052, 7732, 7983, 8653, …)</a:t>
          </a:r>
        </a:p>
      </dgm:t>
    </dgm:pt>
    <dgm:pt modelId="{C03A16EA-E0F5-46DD-8CA0-5F50ACCF41F9}" type="parTrans" cxnId="{94ACB2DC-6EF9-4140-819C-DE9AF4209DF0}">
      <dgm:prSet/>
      <dgm:spPr/>
      <dgm:t>
        <a:bodyPr/>
        <a:lstStyle/>
        <a:p>
          <a:endParaRPr lang="es-CR"/>
        </a:p>
      </dgm:t>
    </dgm:pt>
    <dgm:pt modelId="{C05A0951-6B1F-40AC-9C86-012AA6092A35}" type="sibTrans" cxnId="{94ACB2DC-6EF9-4140-819C-DE9AF4209DF0}">
      <dgm:prSet/>
      <dgm:spPr/>
      <dgm:t>
        <a:bodyPr/>
        <a:lstStyle/>
        <a:p>
          <a:endParaRPr lang="es-CR"/>
        </a:p>
      </dgm:t>
    </dgm:pt>
    <dgm:pt modelId="{98CF4110-CB55-4427-B494-A47538492244}">
      <dgm:prSet/>
      <dgm:spPr/>
      <dgm:t>
        <a:bodyPr/>
        <a:lstStyle/>
        <a:p>
          <a:r>
            <a:rPr lang="es-CR" noProof="0" dirty="0"/>
            <a:t>Miembros del Órgano de Dirección y Alta Gerencia son responsables de establecer, aprobar, supervisar, implementar y cumplir las políticas, procedimientos y controles de entidades.</a:t>
          </a:r>
        </a:p>
      </dgm:t>
    </dgm:pt>
    <dgm:pt modelId="{DA58A467-1499-4EA1-8810-C672B2A3694F}" type="parTrans" cxnId="{A97FA347-B60A-4C3D-9E97-C7AC11F0313C}">
      <dgm:prSet/>
      <dgm:spPr/>
      <dgm:t>
        <a:bodyPr/>
        <a:lstStyle/>
        <a:p>
          <a:endParaRPr lang="es-CR"/>
        </a:p>
      </dgm:t>
    </dgm:pt>
    <dgm:pt modelId="{E3F9C9DD-5867-4974-B0FE-1DA6CCE02C6E}" type="sibTrans" cxnId="{A97FA347-B60A-4C3D-9E97-C7AC11F0313C}">
      <dgm:prSet/>
      <dgm:spPr/>
      <dgm:t>
        <a:bodyPr/>
        <a:lstStyle/>
        <a:p>
          <a:endParaRPr lang="es-CR"/>
        </a:p>
      </dgm:t>
    </dgm:pt>
    <dgm:pt modelId="{34D72C55-E989-46D1-A11F-02C8A00B0B3D}">
      <dgm:prSet/>
      <dgm:spPr/>
      <dgm:t>
        <a:bodyPr/>
        <a:lstStyle/>
        <a:p>
          <a:r>
            <a:rPr lang="es-CR" noProof="0" dirty="0"/>
            <a:t>Complemento a disposiciones nacionales de aplicación a las empresas de propiedad estatal (Decreto </a:t>
          </a:r>
          <a:r>
            <a:rPr lang="es-CR" noProof="0" dirty="0" err="1"/>
            <a:t>Nº</a:t>
          </a:r>
          <a:r>
            <a:rPr lang="es-CR" noProof="0" dirty="0"/>
            <a:t> 41516- MP y Directriz 039-MP)</a:t>
          </a:r>
        </a:p>
        <a:p>
          <a:endParaRPr lang="es-CR" noProof="0" dirty="0"/>
        </a:p>
      </dgm:t>
    </dgm:pt>
    <dgm:pt modelId="{DA907F8E-8AA1-4331-B051-A051BC397380}" type="parTrans" cxnId="{53C4C980-5196-4D43-B789-DB97EDA722DF}">
      <dgm:prSet/>
      <dgm:spPr/>
      <dgm:t>
        <a:bodyPr/>
        <a:lstStyle/>
        <a:p>
          <a:endParaRPr lang="es-CR"/>
        </a:p>
      </dgm:t>
    </dgm:pt>
    <dgm:pt modelId="{4636CB63-190C-42CB-B68E-DEDC68A49892}" type="sibTrans" cxnId="{53C4C980-5196-4D43-B789-DB97EDA722DF}">
      <dgm:prSet/>
      <dgm:spPr/>
      <dgm:t>
        <a:bodyPr/>
        <a:lstStyle/>
        <a:p>
          <a:endParaRPr lang="es-CR"/>
        </a:p>
      </dgm:t>
    </dgm:pt>
    <dgm:pt modelId="{7A443A72-E384-43C5-8CEB-70C9FE436F82}" type="pres">
      <dgm:prSet presAssocID="{D4C7495F-3DFC-42AB-A2B4-E6877F2CE3FF}" presName="diagram" presStyleCnt="0">
        <dgm:presLayoutVars>
          <dgm:dir/>
          <dgm:resizeHandles val="exact"/>
        </dgm:presLayoutVars>
      </dgm:prSet>
      <dgm:spPr/>
    </dgm:pt>
    <dgm:pt modelId="{C77B913E-8B2C-4C98-8983-D575C3A4FAEA}" type="pres">
      <dgm:prSet presAssocID="{EDAFD50E-3318-4552-922C-56EE7174DD73}" presName="node" presStyleLbl="node1" presStyleIdx="0" presStyleCnt="6">
        <dgm:presLayoutVars>
          <dgm:bulletEnabled val="1"/>
        </dgm:presLayoutVars>
      </dgm:prSet>
      <dgm:spPr/>
    </dgm:pt>
    <dgm:pt modelId="{AD48C74E-2A2D-47D4-AFE3-244298F65ED1}" type="pres">
      <dgm:prSet presAssocID="{09E8929E-2F62-4F26-B12C-22D10C57CB2A}" presName="sibTrans" presStyleCnt="0"/>
      <dgm:spPr/>
    </dgm:pt>
    <dgm:pt modelId="{F0ADCD26-2C5A-41E3-B822-3239268DA3E2}" type="pres">
      <dgm:prSet presAssocID="{302EA842-00A0-4FC2-8F75-CE46B639ADD2}" presName="node" presStyleLbl="node1" presStyleIdx="1" presStyleCnt="6">
        <dgm:presLayoutVars>
          <dgm:bulletEnabled val="1"/>
        </dgm:presLayoutVars>
      </dgm:prSet>
      <dgm:spPr/>
    </dgm:pt>
    <dgm:pt modelId="{E1FFDC4C-B1B6-473D-979F-485BD77AC54C}" type="pres">
      <dgm:prSet presAssocID="{8A113AB6-59C0-4860-AF92-D902D9E0DF05}" presName="sibTrans" presStyleCnt="0"/>
      <dgm:spPr/>
    </dgm:pt>
    <dgm:pt modelId="{D1ABC1BC-CDCC-40FB-9FB9-96A732F7433E}" type="pres">
      <dgm:prSet presAssocID="{99DD7580-1460-4FEB-B067-12692B37107B}" presName="node" presStyleLbl="node1" presStyleIdx="2" presStyleCnt="6">
        <dgm:presLayoutVars>
          <dgm:bulletEnabled val="1"/>
        </dgm:presLayoutVars>
      </dgm:prSet>
      <dgm:spPr/>
    </dgm:pt>
    <dgm:pt modelId="{E63B1373-5484-48C8-A71D-633242F76D24}" type="pres">
      <dgm:prSet presAssocID="{D33D4466-6CF6-486B-925D-D0E8DA033BC5}" presName="sibTrans" presStyleCnt="0"/>
      <dgm:spPr/>
    </dgm:pt>
    <dgm:pt modelId="{1047623C-B41B-4ADD-8511-41434E7C6A0C}" type="pres">
      <dgm:prSet presAssocID="{98CF4110-CB55-4427-B494-A47538492244}" presName="node" presStyleLbl="node1" presStyleIdx="3" presStyleCnt="6">
        <dgm:presLayoutVars>
          <dgm:bulletEnabled val="1"/>
        </dgm:presLayoutVars>
      </dgm:prSet>
      <dgm:spPr/>
    </dgm:pt>
    <dgm:pt modelId="{94454244-9EF4-494A-9788-CE48D7AE4BF1}" type="pres">
      <dgm:prSet presAssocID="{E3F9C9DD-5867-4974-B0FE-1DA6CCE02C6E}" presName="sibTrans" presStyleCnt="0"/>
      <dgm:spPr/>
    </dgm:pt>
    <dgm:pt modelId="{12E90544-ABB3-4F08-B4D5-75BAE9AA6483}" type="pres">
      <dgm:prSet presAssocID="{06BD8163-6A43-442C-809E-489984E7E6AF}" presName="node" presStyleLbl="node1" presStyleIdx="4" presStyleCnt="6">
        <dgm:presLayoutVars>
          <dgm:bulletEnabled val="1"/>
        </dgm:presLayoutVars>
      </dgm:prSet>
      <dgm:spPr/>
    </dgm:pt>
    <dgm:pt modelId="{C10B130D-BA59-4C77-808E-707B05894337}" type="pres">
      <dgm:prSet presAssocID="{C05A0951-6B1F-40AC-9C86-012AA6092A35}" presName="sibTrans" presStyleCnt="0"/>
      <dgm:spPr/>
    </dgm:pt>
    <dgm:pt modelId="{0D03A31C-D9D3-40E9-A175-D03ED782CB38}" type="pres">
      <dgm:prSet presAssocID="{34D72C55-E989-46D1-A11F-02C8A00B0B3D}" presName="node" presStyleLbl="node1" presStyleIdx="5" presStyleCnt="6">
        <dgm:presLayoutVars>
          <dgm:bulletEnabled val="1"/>
        </dgm:presLayoutVars>
      </dgm:prSet>
      <dgm:spPr/>
    </dgm:pt>
  </dgm:ptLst>
  <dgm:cxnLst>
    <dgm:cxn modelId="{E6EEF801-5226-46BF-8573-8AFC18FFA0F8}" type="presOf" srcId="{99DD7580-1460-4FEB-B067-12692B37107B}" destId="{D1ABC1BC-CDCC-40FB-9FB9-96A732F7433E}" srcOrd="0" destOrd="0" presId="urn:microsoft.com/office/officeart/2005/8/layout/default"/>
    <dgm:cxn modelId="{2B6BAC15-F504-4E69-9895-A54318AA0A32}" type="presOf" srcId="{98CF4110-CB55-4427-B494-A47538492244}" destId="{1047623C-B41B-4ADD-8511-41434E7C6A0C}" srcOrd="0" destOrd="0" presId="urn:microsoft.com/office/officeart/2005/8/layout/default"/>
    <dgm:cxn modelId="{9A112040-F270-4644-A477-5B740ABF1522}" type="presOf" srcId="{06BD8163-6A43-442C-809E-489984E7E6AF}" destId="{12E90544-ABB3-4F08-B4D5-75BAE9AA6483}" srcOrd="0" destOrd="0" presId="urn:microsoft.com/office/officeart/2005/8/layout/default"/>
    <dgm:cxn modelId="{BBDF6D5F-AB30-40B4-8727-DE72B21A5F06}" srcId="{D4C7495F-3DFC-42AB-A2B4-E6877F2CE3FF}" destId="{99DD7580-1460-4FEB-B067-12692B37107B}" srcOrd="2" destOrd="0" parTransId="{D873935F-855B-493B-91F6-8CC58808CA31}" sibTransId="{D33D4466-6CF6-486B-925D-D0E8DA033BC5}"/>
    <dgm:cxn modelId="{A97FA347-B60A-4C3D-9E97-C7AC11F0313C}" srcId="{D4C7495F-3DFC-42AB-A2B4-E6877F2CE3FF}" destId="{98CF4110-CB55-4427-B494-A47538492244}" srcOrd="3" destOrd="0" parTransId="{DA58A467-1499-4EA1-8810-C672B2A3694F}" sibTransId="{E3F9C9DD-5867-4974-B0FE-1DA6CCE02C6E}"/>
    <dgm:cxn modelId="{7C7FDE55-F826-4583-B975-9E09B31B3C56}" type="presOf" srcId="{D4C7495F-3DFC-42AB-A2B4-E6877F2CE3FF}" destId="{7A443A72-E384-43C5-8CEB-70C9FE436F82}" srcOrd="0" destOrd="0" presId="urn:microsoft.com/office/officeart/2005/8/layout/default"/>
    <dgm:cxn modelId="{53C4C980-5196-4D43-B789-DB97EDA722DF}" srcId="{D4C7495F-3DFC-42AB-A2B4-E6877F2CE3FF}" destId="{34D72C55-E989-46D1-A11F-02C8A00B0B3D}" srcOrd="5" destOrd="0" parTransId="{DA907F8E-8AA1-4331-B051-A051BC397380}" sibTransId="{4636CB63-190C-42CB-B68E-DEDC68A49892}"/>
    <dgm:cxn modelId="{2FEBD689-43B5-4F13-AD14-26D0187CF9EC}" type="presOf" srcId="{34D72C55-E989-46D1-A11F-02C8A00B0B3D}" destId="{0D03A31C-D9D3-40E9-A175-D03ED782CB38}" srcOrd="0" destOrd="0" presId="urn:microsoft.com/office/officeart/2005/8/layout/default"/>
    <dgm:cxn modelId="{A63C17A1-E082-4257-BD15-4AEDEB6886F1}" srcId="{D4C7495F-3DFC-42AB-A2B4-E6877F2CE3FF}" destId="{302EA842-00A0-4FC2-8F75-CE46B639ADD2}" srcOrd="1" destOrd="0" parTransId="{9D4E5763-D2EE-479C-A6AA-053D7FA9E92B}" sibTransId="{8A113AB6-59C0-4860-AF92-D902D9E0DF05}"/>
    <dgm:cxn modelId="{DDC309AD-BDA1-42FC-9E8D-A7C7695B28F1}" type="presOf" srcId="{EDAFD50E-3318-4552-922C-56EE7174DD73}" destId="{C77B913E-8B2C-4C98-8983-D575C3A4FAEA}" srcOrd="0" destOrd="0" presId="urn:microsoft.com/office/officeart/2005/8/layout/default"/>
    <dgm:cxn modelId="{08BAC0C3-B193-451B-8C19-3D06F353EB0A}" srcId="{D4C7495F-3DFC-42AB-A2B4-E6877F2CE3FF}" destId="{EDAFD50E-3318-4552-922C-56EE7174DD73}" srcOrd="0" destOrd="0" parTransId="{CD694964-DBEF-445E-8142-8A5163A579C5}" sibTransId="{09E8929E-2F62-4F26-B12C-22D10C57CB2A}"/>
    <dgm:cxn modelId="{893F22C8-7848-43E3-B11D-5FA9A9F5361C}" type="presOf" srcId="{302EA842-00A0-4FC2-8F75-CE46B639ADD2}" destId="{F0ADCD26-2C5A-41E3-B822-3239268DA3E2}" srcOrd="0" destOrd="0" presId="urn:microsoft.com/office/officeart/2005/8/layout/default"/>
    <dgm:cxn modelId="{94ACB2DC-6EF9-4140-819C-DE9AF4209DF0}" srcId="{D4C7495F-3DFC-42AB-A2B4-E6877F2CE3FF}" destId="{06BD8163-6A43-442C-809E-489984E7E6AF}" srcOrd="4" destOrd="0" parTransId="{C03A16EA-E0F5-46DD-8CA0-5F50ACCF41F9}" sibTransId="{C05A0951-6B1F-40AC-9C86-012AA6092A35}"/>
    <dgm:cxn modelId="{EFAFB982-0104-4AC4-A4D0-075204ABC944}" type="presParOf" srcId="{7A443A72-E384-43C5-8CEB-70C9FE436F82}" destId="{C77B913E-8B2C-4C98-8983-D575C3A4FAEA}" srcOrd="0" destOrd="0" presId="urn:microsoft.com/office/officeart/2005/8/layout/default"/>
    <dgm:cxn modelId="{70CCD759-3E5F-461A-AD24-43DFB6401F48}" type="presParOf" srcId="{7A443A72-E384-43C5-8CEB-70C9FE436F82}" destId="{AD48C74E-2A2D-47D4-AFE3-244298F65ED1}" srcOrd="1" destOrd="0" presId="urn:microsoft.com/office/officeart/2005/8/layout/default"/>
    <dgm:cxn modelId="{24D6CEA5-B7E4-4CC1-9194-7F80372246B4}" type="presParOf" srcId="{7A443A72-E384-43C5-8CEB-70C9FE436F82}" destId="{F0ADCD26-2C5A-41E3-B822-3239268DA3E2}" srcOrd="2" destOrd="0" presId="urn:microsoft.com/office/officeart/2005/8/layout/default"/>
    <dgm:cxn modelId="{43F34E27-7F38-48B3-872D-A5BE56CD5651}" type="presParOf" srcId="{7A443A72-E384-43C5-8CEB-70C9FE436F82}" destId="{E1FFDC4C-B1B6-473D-979F-485BD77AC54C}" srcOrd="3" destOrd="0" presId="urn:microsoft.com/office/officeart/2005/8/layout/default"/>
    <dgm:cxn modelId="{ECBD46FD-5D59-428B-B1B5-0F4E04D918BA}" type="presParOf" srcId="{7A443A72-E384-43C5-8CEB-70C9FE436F82}" destId="{D1ABC1BC-CDCC-40FB-9FB9-96A732F7433E}" srcOrd="4" destOrd="0" presId="urn:microsoft.com/office/officeart/2005/8/layout/default"/>
    <dgm:cxn modelId="{6E26F821-E7C0-4793-9E73-5542EC5F0BEB}" type="presParOf" srcId="{7A443A72-E384-43C5-8CEB-70C9FE436F82}" destId="{E63B1373-5484-48C8-A71D-633242F76D24}" srcOrd="5" destOrd="0" presId="urn:microsoft.com/office/officeart/2005/8/layout/default"/>
    <dgm:cxn modelId="{F75FC438-2E4E-41DE-82F5-AA6B3E5F60A2}" type="presParOf" srcId="{7A443A72-E384-43C5-8CEB-70C9FE436F82}" destId="{1047623C-B41B-4ADD-8511-41434E7C6A0C}" srcOrd="6" destOrd="0" presId="urn:microsoft.com/office/officeart/2005/8/layout/default"/>
    <dgm:cxn modelId="{FF296847-9AE7-4588-85CB-F12804D140CE}" type="presParOf" srcId="{7A443A72-E384-43C5-8CEB-70C9FE436F82}" destId="{94454244-9EF4-494A-9788-CE48D7AE4BF1}" srcOrd="7" destOrd="0" presId="urn:microsoft.com/office/officeart/2005/8/layout/default"/>
    <dgm:cxn modelId="{9BAE1DD6-2F1B-4406-A9B0-2DD51EFDAC90}" type="presParOf" srcId="{7A443A72-E384-43C5-8CEB-70C9FE436F82}" destId="{12E90544-ABB3-4F08-B4D5-75BAE9AA6483}" srcOrd="8" destOrd="0" presId="urn:microsoft.com/office/officeart/2005/8/layout/default"/>
    <dgm:cxn modelId="{029121E5-ABB6-47DD-8A6F-746617A20C61}" type="presParOf" srcId="{7A443A72-E384-43C5-8CEB-70C9FE436F82}" destId="{C10B130D-BA59-4C77-808E-707B05894337}" srcOrd="9" destOrd="0" presId="urn:microsoft.com/office/officeart/2005/8/layout/default"/>
    <dgm:cxn modelId="{D87EE7B7-F671-4C61-917E-1014AAE70EFA}" type="presParOf" srcId="{7A443A72-E384-43C5-8CEB-70C9FE436F82}" destId="{0D03A31C-D9D3-40E9-A175-D03ED782CB3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1651E2-9F88-4551-85F4-F3C972364C1D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R"/>
        </a:p>
      </dgm:t>
    </dgm:pt>
    <dgm:pt modelId="{1E2023F5-288C-402B-87E2-0AE957664F94}">
      <dgm:prSet phldrT="[Texto]" custT="1"/>
      <dgm:spPr/>
      <dgm:t>
        <a:bodyPr/>
        <a:lstStyle/>
        <a:p>
          <a:r>
            <a:rPr lang="es-CR" sz="3200" dirty="0"/>
            <a:t>Evaluación de idoneidad</a:t>
          </a:r>
        </a:p>
      </dgm:t>
    </dgm:pt>
    <dgm:pt modelId="{F066DA62-2F8D-45D8-9A57-A0479DA626AD}" type="parTrans" cxnId="{CD49804F-14E0-40A7-BB7D-AE8886C7DFCA}">
      <dgm:prSet/>
      <dgm:spPr/>
      <dgm:t>
        <a:bodyPr/>
        <a:lstStyle/>
        <a:p>
          <a:endParaRPr lang="es-CR" sz="2400"/>
        </a:p>
      </dgm:t>
    </dgm:pt>
    <dgm:pt modelId="{6B3DDFD5-FB1F-4F48-A765-D7FD20C60624}" type="sibTrans" cxnId="{CD49804F-14E0-40A7-BB7D-AE8886C7DFCA}">
      <dgm:prSet/>
      <dgm:spPr/>
      <dgm:t>
        <a:bodyPr/>
        <a:lstStyle/>
        <a:p>
          <a:endParaRPr lang="es-CR" sz="2400"/>
        </a:p>
      </dgm:t>
    </dgm:pt>
    <dgm:pt modelId="{81C70E47-B97A-4851-B6D4-C97C35948776}">
      <dgm:prSet phldrT="[Texto]" custT="1"/>
      <dgm:spPr/>
      <dgm:t>
        <a:bodyPr/>
        <a:lstStyle/>
        <a:p>
          <a:r>
            <a:rPr lang="es-CR" sz="3200" dirty="0"/>
            <a:t>Evaluación del desempeño</a:t>
          </a:r>
        </a:p>
      </dgm:t>
    </dgm:pt>
    <dgm:pt modelId="{EA3D7092-7DE5-41DF-A338-607A2649F857}" type="parTrans" cxnId="{E959067A-4914-493F-A62F-176470B6FB97}">
      <dgm:prSet/>
      <dgm:spPr/>
      <dgm:t>
        <a:bodyPr/>
        <a:lstStyle/>
        <a:p>
          <a:endParaRPr lang="es-CR" sz="2400"/>
        </a:p>
      </dgm:t>
    </dgm:pt>
    <dgm:pt modelId="{B8074005-C01B-405A-AB83-847E6F1DF0E2}" type="sibTrans" cxnId="{E959067A-4914-493F-A62F-176470B6FB97}">
      <dgm:prSet/>
      <dgm:spPr/>
      <dgm:t>
        <a:bodyPr/>
        <a:lstStyle/>
        <a:p>
          <a:endParaRPr lang="es-CR" sz="2400"/>
        </a:p>
      </dgm:t>
    </dgm:pt>
    <dgm:pt modelId="{CA17A6F7-5E83-4A56-B81C-8BF377DC3501}" type="pres">
      <dgm:prSet presAssocID="{2E1651E2-9F88-4551-85F4-F3C972364C1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BE1909-5CC0-459A-8E4B-C63C27755B2B}" type="pres">
      <dgm:prSet presAssocID="{1E2023F5-288C-402B-87E2-0AE957664F94}" presName="root" presStyleCnt="0"/>
      <dgm:spPr/>
    </dgm:pt>
    <dgm:pt modelId="{B8F0597D-F20D-4E2E-AE82-198F88C2B3EF}" type="pres">
      <dgm:prSet presAssocID="{1E2023F5-288C-402B-87E2-0AE957664F94}" presName="rootComposite" presStyleCnt="0"/>
      <dgm:spPr/>
    </dgm:pt>
    <dgm:pt modelId="{8698D649-9890-4588-A4D0-F89E47CDCE3D}" type="pres">
      <dgm:prSet presAssocID="{1E2023F5-288C-402B-87E2-0AE957664F94}" presName="rootText" presStyleLbl="node1" presStyleIdx="0" presStyleCnt="2"/>
      <dgm:spPr/>
    </dgm:pt>
    <dgm:pt modelId="{D433D2D2-72DE-4030-A9FD-480C18CCAFF4}" type="pres">
      <dgm:prSet presAssocID="{1E2023F5-288C-402B-87E2-0AE957664F94}" presName="rootConnector" presStyleLbl="node1" presStyleIdx="0" presStyleCnt="2"/>
      <dgm:spPr/>
    </dgm:pt>
    <dgm:pt modelId="{AAC00C3E-953D-47FC-ACB7-569B832854B1}" type="pres">
      <dgm:prSet presAssocID="{1E2023F5-288C-402B-87E2-0AE957664F94}" presName="childShape" presStyleCnt="0"/>
      <dgm:spPr/>
    </dgm:pt>
    <dgm:pt modelId="{DB46B7E9-6B46-4A12-B568-3DA64712DBE0}" type="pres">
      <dgm:prSet presAssocID="{81C70E47-B97A-4851-B6D4-C97C35948776}" presName="root" presStyleCnt="0"/>
      <dgm:spPr/>
    </dgm:pt>
    <dgm:pt modelId="{1768C98B-A493-4DCD-996D-8801FBDF3396}" type="pres">
      <dgm:prSet presAssocID="{81C70E47-B97A-4851-B6D4-C97C35948776}" presName="rootComposite" presStyleCnt="0"/>
      <dgm:spPr/>
    </dgm:pt>
    <dgm:pt modelId="{A1C34E29-75C8-40AE-9F19-630AA282E007}" type="pres">
      <dgm:prSet presAssocID="{81C70E47-B97A-4851-B6D4-C97C35948776}" presName="rootText" presStyleLbl="node1" presStyleIdx="1" presStyleCnt="2"/>
      <dgm:spPr/>
    </dgm:pt>
    <dgm:pt modelId="{C9554B8F-6C4C-4046-9DE3-BEF82C861C87}" type="pres">
      <dgm:prSet presAssocID="{81C70E47-B97A-4851-B6D4-C97C35948776}" presName="rootConnector" presStyleLbl="node1" presStyleIdx="1" presStyleCnt="2"/>
      <dgm:spPr/>
    </dgm:pt>
    <dgm:pt modelId="{B23DDEE1-FAC6-45CA-8EF5-A54DDD0D8306}" type="pres">
      <dgm:prSet presAssocID="{81C70E47-B97A-4851-B6D4-C97C35948776}" presName="childShape" presStyleCnt="0"/>
      <dgm:spPr/>
    </dgm:pt>
  </dgm:ptLst>
  <dgm:cxnLst>
    <dgm:cxn modelId="{2954AB15-22C6-4A0C-8D1B-CD47DB15EA5D}" type="presOf" srcId="{1E2023F5-288C-402B-87E2-0AE957664F94}" destId="{8698D649-9890-4588-A4D0-F89E47CDCE3D}" srcOrd="0" destOrd="0" presId="urn:microsoft.com/office/officeart/2005/8/layout/hierarchy3"/>
    <dgm:cxn modelId="{50624A38-5A8A-4846-B3EA-8043E2242984}" type="presOf" srcId="{81C70E47-B97A-4851-B6D4-C97C35948776}" destId="{A1C34E29-75C8-40AE-9F19-630AA282E007}" srcOrd="0" destOrd="0" presId="urn:microsoft.com/office/officeart/2005/8/layout/hierarchy3"/>
    <dgm:cxn modelId="{CD49804F-14E0-40A7-BB7D-AE8886C7DFCA}" srcId="{2E1651E2-9F88-4551-85F4-F3C972364C1D}" destId="{1E2023F5-288C-402B-87E2-0AE957664F94}" srcOrd="0" destOrd="0" parTransId="{F066DA62-2F8D-45D8-9A57-A0479DA626AD}" sibTransId="{6B3DDFD5-FB1F-4F48-A765-D7FD20C60624}"/>
    <dgm:cxn modelId="{E959067A-4914-493F-A62F-176470B6FB97}" srcId="{2E1651E2-9F88-4551-85F4-F3C972364C1D}" destId="{81C70E47-B97A-4851-B6D4-C97C35948776}" srcOrd="1" destOrd="0" parTransId="{EA3D7092-7DE5-41DF-A338-607A2649F857}" sibTransId="{B8074005-C01B-405A-AB83-847E6F1DF0E2}"/>
    <dgm:cxn modelId="{C32D717A-96D1-4D4F-8AA8-0F3CFF746552}" type="presOf" srcId="{1E2023F5-288C-402B-87E2-0AE957664F94}" destId="{D433D2D2-72DE-4030-A9FD-480C18CCAFF4}" srcOrd="1" destOrd="0" presId="urn:microsoft.com/office/officeart/2005/8/layout/hierarchy3"/>
    <dgm:cxn modelId="{97518DA7-FC39-4EFB-8C35-29130513B0E6}" type="presOf" srcId="{81C70E47-B97A-4851-B6D4-C97C35948776}" destId="{C9554B8F-6C4C-4046-9DE3-BEF82C861C87}" srcOrd="1" destOrd="0" presId="urn:microsoft.com/office/officeart/2005/8/layout/hierarchy3"/>
    <dgm:cxn modelId="{E0C9C6B3-0546-4022-8635-EAACA622D649}" type="presOf" srcId="{2E1651E2-9F88-4551-85F4-F3C972364C1D}" destId="{CA17A6F7-5E83-4A56-B81C-8BF377DC3501}" srcOrd="0" destOrd="0" presId="urn:microsoft.com/office/officeart/2005/8/layout/hierarchy3"/>
    <dgm:cxn modelId="{4557AD0A-296B-4CFE-83CD-A3571C5408F6}" type="presParOf" srcId="{CA17A6F7-5E83-4A56-B81C-8BF377DC3501}" destId="{3EBE1909-5CC0-459A-8E4B-C63C27755B2B}" srcOrd="0" destOrd="0" presId="urn:microsoft.com/office/officeart/2005/8/layout/hierarchy3"/>
    <dgm:cxn modelId="{3E78C78C-50F2-486C-B71F-4BD25EFA6FAE}" type="presParOf" srcId="{3EBE1909-5CC0-459A-8E4B-C63C27755B2B}" destId="{B8F0597D-F20D-4E2E-AE82-198F88C2B3EF}" srcOrd="0" destOrd="0" presId="urn:microsoft.com/office/officeart/2005/8/layout/hierarchy3"/>
    <dgm:cxn modelId="{94640D2D-91CD-46FA-862C-585A4D2D93D4}" type="presParOf" srcId="{B8F0597D-F20D-4E2E-AE82-198F88C2B3EF}" destId="{8698D649-9890-4588-A4D0-F89E47CDCE3D}" srcOrd="0" destOrd="0" presId="urn:microsoft.com/office/officeart/2005/8/layout/hierarchy3"/>
    <dgm:cxn modelId="{217510E4-D98E-4F6F-85A5-9CC53AA11A19}" type="presParOf" srcId="{B8F0597D-F20D-4E2E-AE82-198F88C2B3EF}" destId="{D433D2D2-72DE-4030-A9FD-480C18CCAFF4}" srcOrd="1" destOrd="0" presId="urn:microsoft.com/office/officeart/2005/8/layout/hierarchy3"/>
    <dgm:cxn modelId="{0A58CAE0-6570-46AB-8576-0CE5DB5FEFB0}" type="presParOf" srcId="{3EBE1909-5CC0-459A-8E4B-C63C27755B2B}" destId="{AAC00C3E-953D-47FC-ACB7-569B832854B1}" srcOrd="1" destOrd="0" presId="urn:microsoft.com/office/officeart/2005/8/layout/hierarchy3"/>
    <dgm:cxn modelId="{5131F61C-AFEB-45D9-9786-1E6E065E1AC0}" type="presParOf" srcId="{CA17A6F7-5E83-4A56-B81C-8BF377DC3501}" destId="{DB46B7E9-6B46-4A12-B568-3DA64712DBE0}" srcOrd="1" destOrd="0" presId="urn:microsoft.com/office/officeart/2005/8/layout/hierarchy3"/>
    <dgm:cxn modelId="{09ED377C-582D-4FDB-83B1-1587721D3F30}" type="presParOf" srcId="{DB46B7E9-6B46-4A12-B568-3DA64712DBE0}" destId="{1768C98B-A493-4DCD-996D-8801FBDF3396}" srcOrd="0" destOrd="0" presId="urn:microsoft.com/office/officeart/2005/8/layout/hierarchy3"/>
    <dgm:cxn modelId="{BD6CD28E-90A3-425F-979C-8D9B71E1EC38}" type="presParOf" srcId="{1768C98B-A493-4DCD-996D-8801FBDF3396}" destId="{A1C34E29-75C8-40AE-9F19-630AA282E007}" srcOrd="0" destOrd="0" presId="urn:microsoft.com/office/officeart/2005/8/layout/hierarchy3"/>
    <dgm:cxn modelId="{FA95D393-1CF2-4F8F-AAFA-2A0287D4274B}" type="presParOf" srcId="{1768C98B-A493-4DCD-996D-8801FBDF3396}" destId="{C9554B8F-6C4C-4046-9DE3-BEF82C861C87}" srcOrd="1" destOrd="0" presId="urn:microsoft.com/office/officeart/2005/8/layout/hierarchy3"/>
    <dgm:cxn modelId="{525F776F-91DB-427C-8AF3-442486F9BFCF}" type="presParOf" srcId="{DB46B7E9-6B46-4A12-B568-3DA64712DBE0}" destId="{B23DDEE1-FAC6-45CA-8EF5-A54DDD0D830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1651E2-9F88-4551-85F4-F3C972364C1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R"/>
        </a:p>
      </dgm:t>
    </dgm:pt>
    <dgm:pt modelId="{1E2023F5-288C-402B-87E2-0AE957664F94}">
      <dgm:prSet phldrT="[Texto]"/>
      <dgm:spPr/>
      <dgm:t>
        <a:bodyPr/>
        <a:lstStyle/>
        <a:p>
          <a:r>
            <a:rPr lang="es-CR" dirty="0"/>
            <a:t>Honorabilidad, integridad y reputación</a:t>
          </a:r>
        </a:p>
      </dgm:t>
    </dgm:pt>
    <dgm:pt modelId="{F066DA62-2F8D-45D8-9A57-A0479DA626AD}" type="parTrans" cxnId="{CD49804F-14E0-40A7-BB7D-AE8886C7DFCA}">
      <dgm:prSet/>
      <dgm:spPr/>
      <dgm:t>
        <a:bodyPr/>
        <a:lstStyle/>
        <a:p>
          <a:endParaRPr lang="es-CR"/>
        </a:p>
      </dgm:t>
    </dgm:pt>
    <dgm:pt modelId="{6B3DDFD5-FB1F-4F48-A765-D7FD20C60624}" type="sibTrans" cxnId="{CD49804F-14E0-40A7-BB7D-AE8886C7DFCA}">
      <dgm:prSet/>
      <dgm:spPr/>
      <dgm:t>
        <a:bodyPr/>
        <a:lstStyle/>
        <a:p>
          <a:endParaRPr lang="es-CR"/>
        </a:p>
      </dgm:t>
    </dgm:pt>
    <dgm:pt modelId="{E569F640-304A-49E0-BB4F-A57E2B81D230}">
      <dgm:prSet phldrT="[Texto]"/>
      <dgm:spPr/>
      <dgm:t>
        <a:bodyPr/>
        <a:lstStyle/>
        <a:p>
          <a:r>
            <a:rPr lang="es-CR" dirty="0"/>
            <a:t>Experiencia</a:t>
          </a:r>
        </a:p>
      </dgm:t>
    </dgm:pt>
    <dgm:pt modelId="{4758B6BA-4845-42F8-8EEF-1FA104627578}" type="parTrans" cxnId="{11AC4FC8-56FF-4AA7-8EDA-28D9972A0FA6}">
      <dgm:prSet/>
      <dgm:spPr/>
      <dgm:t>
        <a:bodyPr/>
        <a:lstStyle/>
        <a:p>
          <a:endParaRPr lang="es-CR"/>
        </a:p>
      </dgm:t>
    </dgm:pt>
    <dgm:pt modelId="{2DFF7EB5-797A-4DC9-891E-576344CD11C1}" type="sibTrans" cxnId="{11AC4FC8-56FF-4AA7-8EDA-28D9972A0FA6}">
      <dgm:prSet/>
      <dgm:spPr/>
      <dgm:t>
        <a:bodyPr/>
        <a:lstStyle/>
        <a:p>
          <a:endParaRPr lang="es-CR"/>
        </a:p>
      </dgm:t>
    </dgm:pt>
    <dgm:pt modelId="{6251C8A5-E032-4ED6-B6BF-133F0E98D41B}">
      <dgm:prSet phldrT="[Texto]"/>
      <dgm:spPr/>
      <dgm:t>
        <a:bodyPr/>
        <a:lstStyle/>
        <a:p>
          <a:r>
            <a:rPr lang="es-CR" dirty="0"/>
            <a:t>Formación académica y conocimientos</a:t>
          </a:r>
        </a:p>
      </dgm:t>
    </dgm:pt>
    <dgm:pt modelId="{C8C6627A-98DA-4F47-BB26-3C56D2B5D166}" type="parTrans" cxnId="{FEB809C6-73F5-4CEF-B157-56726B7323EE}">
      <dgm:prSet/>
      <dgm:spPr/>
      <dgm:t>
        <a:bodyPr/>
        <a:lstStyle/>
        <a:p>
          <a:endParaRPr lang="es-CR"/>
        </a:p>
      </dgm:t>
    </dgm:pt>
    <dgm:pt modelId="{9404D134-F332-43BA-B93B-CF7A44DAD5B2}" type="sibTrans" cxnId="{FEB809C6-73F5-4CEF-B157-56726B7323EE}">
      <dgm:prSet/>
      <dgm:spPr/>
      <dgm:t>
        <a:bodyPr/>
        <a:lstStyle/>
        <a:p>
          <a:endParaRPr lang="es-CR"/>
        </a:p>
      </dgm:t>
    </dgm:pt>
    <dgm:pt modelId="{B9740193-CD69-4DAF-8171-27A92E572D9E}">
      <dgm:prSet phldrT="[Texto]"/>
      <dgm:spPr/>
      <dgm:t>
        <a:bodyPr/>
        <a:lstStyle/>
        <a:p>
          <a:r>
            <a:rPr lang="es-CR" dirty="0"/>
            <a:t>Dedicación de tiempo</a:t>
          </a:r>
        </a:p>
      </dgm:t>
    </dgm:pt>
    <dgm:pt modelId="{46C3C19F-BD3A-4CDD-B08A-25EFEA72EA04}" type="parTrans" cxnId="{BD68FE48-7A75-4631-95D8-7B8451C92A02}">
      <dgm:prSet/>
      <dgm:spPr/>
      <dgm:t>
        <a:bodyPr/>
        <a:lstStyle/>
        <a:p>
          <a:endParaRPr lang="es-CR"/>
        </a:p>
      </dgm:t>
    </dgm:pt>
    <dgm:pt modelId="{3C78E7C6-4A28-4848-89CA-08C010699BDC}" type="sibTrans" cxnId="{BD68FE48-7A75-4631-95D8-7B8451C92A02}">
      <dgm:prSet/>
      <dgm:spPr/>
      <dgm:t>
        <a:bodyPr/>
        <a:lstStyle/>
        <a:p>
          <a:endParaRPr lang="es-CR"/>
        </a:p>
      </dgm:t>
    </dgm:pt>
    <dgm:pt modelId="{81C70E47-B97A-4851-B6D4-C97C35948776}">
      <dgm:prSet phldrT="[Texto]"/>
      <dgm:spPr/>
      <dgm:t>
        <a:bodyPr/>
        <a:lstStyle/>
        <a:p>
          <a:r>
            <a:rPr lang="es-CR" dirty="0"/>
            <a:t>Gestión Conflictos de intereses</a:t>
          </a:r>
        </a:p>
      </dgm:t>
    </dgm:pt>
    <dgm:pt modelId="{EA3D7092-7DE5-41DF-A338-607A2649F857}" type="parTrans" cxnId="{E959067A-4914-493F-A62F-176470B6FB97}">
      <dgm:prSet/>
      <dgm:spPr/>
      <dgm:t>
        <a:bodyPr/>
        <a:lstStyle/>
        <a:p>
          <a:endParaRPr lang="es-CR"/>
        </a:p>
      </dgm:t>
    </dgm:pt>
    <dgm:pt modelId="{B8074005-C01B-405A-AB83-847E6F1DF0E2}" type="sibTrans" cxnId="{E959067A-4914-493F-A62F-176470B6FB97}">
      <dgm:prSet/>
      <dgm:spPr/>
      <dgm:t>
        <a:bodyPr/>
        <a:lstStyle/>
        <a:p>
          <a:endParaRPr lang="es-CR"/>
        </a:p>
      </dgm:t>
    </dgm:pt>
    <dgm:pt modelId="{610FB5F3-8D2F-4159-BAE3-E0541AAC495D}">
      <dgm:prSet phldrT="[Texto]"/>
      <dgm:spPr/>
      <dgm:t>
        <a:bodyPr/>
        <a:lstStyle/>
        <a:p>
          <a:r>
            <a:rPr lang="es-CR" dirty="0"/>
            <a:t>Idoneidad conjunta</a:t>
          </a:r>
        </a:p>
      </dgm:t>
    </dgm:pt>
    <dgm:pt modelId="{A71303E2-BF88-4A42-86E9-87106B022FD7}" type="parTrans" cxnId="{ECE75688-D3B1-4651-962A-37F62A29F900}">
      <dgm:prSet/>
      <dgm:spPr/>
      <dgm:t>
        <a:bodyPr/>
        <a:lstStyle/>
        <a:p>
          <a:endParaRPr lang="es-CR"/>
        </a:p>
      </dgm:t>
    </dgm:pt>
    <dgm:pt modelId="{3145E5CB-9F92-43A5-A46F-7F8DEFE9C9B9}" type="sibTrans" cxnId="{ECE75688-D3B1-4651-962A-37F62A29F900}">
      <dgm:prSet/>
      <dgm:spPr/>
      <dgm:t>
        <a:bodyPr/>
        <a:lstStyle/>
        <a:p>
          <a:endParaRPr lang="es-CR"/>
        </a:p>
      </dgm:t>
    </dgm:pt>
    <dgm:pt modelId="{C3913561-54C9-46A9-AFF3-78B585494F88}" type="pres">
      <dgm:prSet presAssocID="{2E1651E2-9F88-4551-85F4-F3C972364C1D}" presName="diagram" presStyleCnt="0">
        <dgm:presLayoutVars>
          <dgm:dir/>
          <dgm:resizeHandles val="exact"/>
        </dgm:presLayoutVars>
      </dgm:prSet>
      <dgm:spPr/>
    </dgm:pt>
    <dgm:pt modelId="{43B73231-09D9-4C80-B795-A692287EA28C}" type="pres">
      <dgm:prSet presAssocID="{1E2023F5-288C-402B-87E2-0AE957664F94}" presName="node" presStyleLbl="node1" presStyleIdx="0" presStyleCnt="6">
        <dgm:presLayoutVars>
          <dgm:bulletEnabled val="1"/>
        </dgm:presLayoutVars>
      </dgm:prSet>
      <dgm:spPr/>
    </dgm:pt>
    <dgm:pt modelId="{669CC7F3-1D64-4FFA-B72A-809CA9C831D4}" type="pres">
      <dgm:prSet presAssocID="{6B3DDFD5-FB1F-4F48-A765-D7FD20C60624}" presName="sibTrans" presStyleCnt="0"/>
      <dgm:spPr/>
    </dgm:pt>
    <dgm:pt modelId="{5AC6D71E-134B-4052-8E6B-EB277B41BC22}" type="pres">
      <dgm:prSet presAssocID="{E569F640-304A-49E0-BB4F-A57E2B81D230}" presName="node" presStyleLbl="node1" presStyleIdx="1" presStyleCnt="6">
        <dgm:presLayoutVars>
          <dgm:bulletEnabled val="1"/>
        </dgm:presLayoutVars>
      </dgm:prSet>
      <dgm:spPr/>
    </dgm:pt>
    <dgm:pt modelId="{63F783BD-B2A8-44FE-B050-B293E602DC6B}" type="pres">
      <dgm:prSet presAssocID="{2DFF7EB5-797A-4DC9-891E-576344CD11C1}" presName="sibTrans" presStyleCnt="0"/>
      <dgm:spPr/>
    </dgm:pt>
    <dgm:pt modelId="{6D1ABBE7-2B7B-413A-8E39-8C39225D55FA}" type="pres">
      <dgm:prSet presAssocID="{6251C8A5-E032-4ED6-B6BF-133F0E98D41B}" presName="node" presStyleLbl="node1" presStyleIdx="2" presStyleCnt="6">
        <dgm:presLayoutVars>
          <dgm:bulletEnabled val="1"/>
        </dgm:presLayoutVars>
      </dgm:prSet>
      <dgm:spPr/>
    </dgm:pt>
    <dgm:pt modelId="{AF9AFB34-A077-4B74-AEBA-874E21A27B0B}" type="pres">
      <dgm:prSet presAssocID="{9404D134-F332-43BA-B93B-CF7A44DAD5B2}" presName="sibTrans" presStyleCnt="0"/>
      <dgm:spPr/>
    </dgm:pt>
    <dgm:pt modelId="{90441440-29F3-460B-BC09-C3B7A86E5F0F}" type="pres">
      <dgm:prSet presAssocID="{B9740193-CD69-4DAF-8171-27A92E572D9E}" presName="node" presStyleLbl="node1" presStyleIdx="3" presStyleCnt="6">
        <dgm:presLayoutVars>
          <dgm:bulletEnabled val="1"/>
        </dgm:presLayoutVars>
      </dgm:prSet>
      <dgm:spPr/>
    </dgm:pt>
    <dgm:pt modelId="{274462E1-43BC-4308-979E-3C52C236551F}" type="pres">
      <dgm:prSet presAssocID="{3C78E7C6-4A28-4848-89CA-08C010699BDC}" presName="sibTrans" presStyleCnt="0"/>
      <dgm:spPr/>
    </dgm:pt>
    <dgm:pt modelId="{BD6FD904-AC5C-4EB9-81FB-3FFFC4C72312}" type="pres">
      <dgm:prSet presAssocID="{81C70E47-B97A-4851-B6D4-C97C35948776}" presName="node" presStyleLbl="node1" presStyleIdx="4" presStyleCnt="6">
        <dgm:presLayoutVars>
          <dgm:bulletEnabled val="1"/>
        </dgm:presLayoutVars>
      </dgm:prSet>
      <dgm:spPr/>
    </dgm:pt>
    <dgm:pt modelId="{7D83E6E6-BC3B-497E-8E68-7FF81451D969}" type="pres">
      <dgm:prSet presAssocID="{B8074005-C01B-405A-AB83-847E6F1DF0E2}" presName="sibTrans" presStyleCnt="0"/>
      <dgm:spPr/>
    </dgm:pt>
    <dgm:pt modelId="{91B68407-D5FE-48D7-85A9-2EC8132FC78C}" type="pres">
      <dgm:prSet presAssocID="{610FB5F3-8D2F-4159-BAE3-E0541AAC495D}" presName="node" presStyleLbl="node1" presStyleIdx="5" presStyleCnt="6">
        <dgm:presLayoutVars>
          <dgm:bulletEnabled val="1"/>
        </dgm:presLayoutVars>
      </dgm:prSet>
      <dgm:spPr/>
    </dgm:pt>
  </dgm:ptLst>
  <dgm:cxnLst>
    <dgm:cxn modelId="{84E00413-C131-44F8-B92F-E03684664F09}" type="presOf" srcId="{B9740193-CD69-4DAF-8171-27A92E572D9E}" destId="{90441440-29F3-460B-BC09-C3B7A86E5F0F}" srcOrd="0" destOrd="0" presId="urn:microsoft.com/office/officeart/2005/8/layout/default"/>
    <dgm:cxn modelId="{A0B4F526-DC67-4D13-A539-CCD78C962222}" type="presOf" srcId="{610FB5F3-8D2F-4159-BAE3-E0541AAC495D}" destId="{91B68407-D5FE-48D7-85A9-2EC8132FC78C}" srcOrd="0" destOrd="0" presId="urn:microsoft.com/office/officeart/2005/8/layout/default"/>
    <dgm:cxn modelId="{93E5B837-9220-461C-BE07-29B5200EB31F}" type="presOf" srcId="{E569F640-304A-49E0-BB4F-A57E2B81D230}" destId="{5AC6D71E-134B-4052-8E6B-EB277B41BC22}" srcOrd="0" destOrd="0" presId="urn:microsoft.com/office/officeart/2005/8/layout/default"/>
    <dgm:cxn modelId="{BD68FE48-7A75-4631-95D8-7B8451C92A02}" srcId="{2E1651E2-9F88-4551-85F4-F3C972364C1D}" destId="{B9740193-CD69-4DAF-8171-27A92E572D9E}" srcOrd="3" destOrd="0" parTransId="{46C3C19F-BD3A-4CDD-B08A-25EFEA72EA04}" sibTransId="{3C78E7C6-4A28-4848-89CA-08C010699BDC}"/>
    <dgm:cxn modelId="{CD49804F-14E0-40A7-BB7D-AE8886C7DFCA}" srcId="{2E1651E2-9F88-4551-85F4-F3C972364C1D}" destId="{1E2023F5-288C-402B-87E2-0AE957664F94}" srcOrd="0" destOrd="0" parTransId="{F066DA62-2F8D-45D8-9A57-A0479DA626AD}" sibTransId="{6B3DDFD5-FB1F-4F48-A765-D7FD20C60624}"/>
    <dgm:cxn modelId="{348FEC75-67CE-4AC3-B861-9C3C69CC7B25}" type="presOf" srcId="{1E2023F5-288C-402B-87E2-0AE957664F94}" destId="{43B73231-09D9-4C80-B795-A692287EA28C}" srcOrd="0" destOrd="0" presId="urn:microsoft.com/office/officeart/2005/8/layout/default"/>
    <dgm:cxn modelId="{E959067A-4914-493F-A62F-176470B6FB97}" srcId="{2E1651E2-9F88-4551-85F4-F3C972364C1D}" destId="{81C70E47-B97A-4851-B6D4-C97C35948776}" srcOrd="4" destOrd="0" parTransId="{EA3D7092-7DE5-41DF-A338-607A2649F857}" sibTransId="{B8074005-C01B-405A-AB83-847E6F1DF0E2}"/>
    <dgm:cxn modelId="{ECE75688-D3B1-4651-962A-37F62A29F900}" srcId="{2E1651E2-9F88-4551-85F4-F3C972364C1D}" destId="{610FB5F3-8D2F-4159-BAE3-E0541AAC495D}" srcOrd="5" destOrd="0" parTransId="{A71303E2-BF88-4A42-86E9-87106B022FD7}" sibTransId="{3145E5CB-9F92-43A5-A46F-7F8DEFE9C9B9}"/>
    <dgm:cxn modelId="{F0AA5496-D9F3-4DF8-9A2D-489B394CC007}" type="presOf" srcId="{2E1651E2-9F88-4551-85F4-F3C972364C1D}" destId="{C3913561-54C9-46A9-AFF3-78B585494F88}" srcOrd="0" destOrd="0" presId="urn:microsoft.com/office/officeart/2005/8/layout/default"/>
    <dgm:cxn modelId="{1B684599-FB46-4E86-B669-05E45CF327C4}" type="presOf" srcId="{6251C8A5-E032-4ED6-B6BF-133F0E98D41B}" destId="{6D1ABBE7-2B7B-413A-8E39-8C39225D55FA}" srcOrd="0" destOrd="0" presId="urn:microsoft.com/office/officeart/2005/8/layout/default"/>
    <dgm:cxn modelId="{FCBEDDB3-EADE-414A-8EE7-F60F3336D581}" type="presOf" srcId="{81C70E47-B97A-4851-B6D4-C97C35948776}" destId="{BD6FD904-AC5C-4EB9-81FB-3FFFC4C72312}" srcOrd="0" destOrd="0" presId="urn:microsoft.com/office/officeart/2005/8/layout/default"/>
    <dgm:cxn modelId="{FEB809C6-73F5-4CEF-B157-56726B7323EE}" srcId="{2E1651E2-9F88-4551-85F4-F3C972364C1D}" destId="{6251C8A5-E032-4ED6-B6BF-133F0E98D41B}" srcOrd="2" destOrd="0" parTransId="{C8C6627A-98DA-4F47-BB26-3C56D2B5D166}" sibTransId="{9404D134-F332-43BA-B93B-CF7A44DAD5B2}"/>
    <dgm:cxn modelId="{11AC4FC8-56FF-4AA7-8EDA-28D9972A0FA6}" srcId="{2E1651E2-9F88-4551-85F4-F3C972364C1D}" destId="{E569F640-304A-49E0-BB4F-A57E2B81D230}" srcOrd="1" destOrd="0" parTransId="{4758B6BA-4845-42F8-8EEF-1FA104627578}" sibTransId="{2DFF7EB5-797A-4DC9-891E-576344CD11C1}"/>
    <dgm:cxn modelId="{59E96AC5-1EA2-4E6F-852D-2898206BC617}" type="presParOf" srcId="{C3913561-54C9-46A9-AFF3-78B585494F88}" destId="{43B73231-09D9-4C80-B795-A692287EA28C}" srcOrd="0" destOrd="0" presId="urn:microsoft.com/office/officeart/2005/8/layout/default"/>
    <dgm:cxn modelId="{2F41CB8D-76DA-482E-855D-82507EA20AA7}" type="presParOf" srcId="{C3913561-54C9-46A9-AFF3-78B585494F88}" destId="{669CC7F3-1D64-4FFA-B72A-809CA9C831D4}" srcOrd="1" destOrd="0" presId="urn:microsoft.com/office/officeart/2005/8/layout/default"/>
    <dgm:cxn modelId="{C896BA22-75F4-4BA5-86C3-CDB97BE18E0A}" type="presParOf" srcId="{C3913561-54C9-46A9-AFF3-78B585494F88}" destId="{5AC6D71E-134B-4052-8E6B-EB277B41BC22}" srcOrd="2" destOrd="0" presId="urn:microsoft.com/office/officeart/2005/8/layout/default"/>
    <dgm:cxn modelId="{03E33329-CF6D-48D5-B0C0-2D64A857517D}" type="presParOf" srcId="{C3913561-54C9-46A9-AFF3-78B585494F88}" destId="{63F783BD-B2A8-44FE-B050-B293E602DC6B}" srcOrd="3" destOrd="0" presId="urn:microsoft.com/office/officeart/2005/8/layout/default"/>
    <dgm:cxn modelId="{1416C482-08B4-4396-9BE2-74B0A701ECBF}" type="presParOf" srcId="{C3913561-54C9-46A9-AFF3-78B585494F88}" destId="{6D1ABBE7-2B7B-413A-8E39-8C39225D55FA}" srcOrd="4" destOrd="0" presId="urn:microsoft.com/office/officeart/2005/8/layout/default"/>
    <dgm:cxn modelId="{AD8B373D-4BB5-4199-8CA5-8E30AF88A150}" type="presParOf" srcId="{C3913561-54C9-46A9-AFF3-78B585494F88}" destId="{AF9AFB34-A077-4B74-AEBA-874E21A27B0B}" srcOrd="5" destOrd="0" presId="urn:microsoft.com/office/officeart/2005/8/layout/default"/>
    <dgm:cxn modelId="{8FB11818-F99A-4E7E-9563-50FAED757B4A}" type="presParOf" srcId="{C3913561-54C9-46A9-AFF3-78B585494F88}" destId="{90441440-29F3-460B-BC09-C3B7A86E5F0F}" srcOrd="6" destOrd="0" presId="urn:microsoft.com/office/officeart/2005/8/layout/default"/>
    <dgm:cxn modelId="{BD819668-02A6-4BA4-9C41-A787D6E1D351}" type="presParOf" srcId="{C3913561-54C9-46A9-AFF3-78B585494F88}" destId="{274462E1-43BC-4308-979E-3C52C236551F}" srcOrd="7" destOrd="0" presId="urn:microsoft.com/office/officeart/2005/8/layout/default"/>
    <dgm:cxn modelId="{3CA4D4B0-7E28-495F-AB9E-483FFCE89A56}" type="presParOf" srcId="{C3913561-54C9-46A9-AFF3-78B585494F88}" destId="{BD6FD904-AC5C-4EB9-81FB-3FFFC4C72312}" srcOrd="8" destOrd="0" presId="urn:microsoft.com/office/officeart/2005/8/layout/default"/>
    <dgm:cxn modelId="{89AEB3BA-0131-4024-B5EE-602592E2D6B3}" type="presParOf" srcId="{C3913561-54C9-46A9-AFF3-78B585494F88}" destId="{7D83E6E6-BC3B-497E-8E68-7FF81451D969}" srcOrd="9" destOrd="0" presId="urn:microsoft.com/office/officeart/2005/8/layout/default"/>
    <dgm:cxn modelId="{9009B439-F968-473F-825F-D6D7B8321F96}" type="presParOf" srcId="{C3913561-54C9-46A9-AFF3-78B585494F88}" destId="{91B68407-D5FE-48D7-85A9-2EC8132FC78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FFF7BA-425D-4770-A434-9BB33E1EF90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1B518359-0821-4DB0-A568-CFD9D70046F2}">
      <dgm:prSet phldrT="[Texto]"/>
      <dgm:spPr/>
      <dgm:t>
        <a:bodyPr/>
        <a:lstStyle/>
        <a:p>
          <a:pPr algn="just"/>
          <a:r>
            <a:rPr lang="es-CR" dirty="0"/>
            <a:t>Honorabilidad</a:t>
          </a:r>
        </a:p>
      </dgm:t>
    </dgm:pt>
    <dgm:pt modelId="{6C1027AE-83AF-4731-BFE2-D9E2A92828C7}" type="parTrans" cxnId="{DFF8A146-DC12-45AA-B827-1D87759031EB}">
      <dgm:prSet/>
      <dgm:spPr/>
      <dgm:t>
        <a:bodyPr/>
        <a:lstStyle/>
        <a:p>
          <a:pPr algn="just"/>
          <a:endParaRPr lang="es-CR"/>
        </a:p>
      </dgm:t>
    </dgm:pt>
    <dgm:pt modelId="{C66578F4-E2C6-42B5-90C8-8A4808D1B8EE}" type="sibTrans" cxnId="{DFF8A146-DC12-45AA-B827-1D87759031EB}">
      <dgm:prSet/>
      <dgm:spPr/>
      <dgm:t>
        <a:bodyPr/>
        <a:lstStyle/>
        <a:p>
          <a:pPr algn="just"/>
          <a:endParaRPr lang="es-CR"/>
        </a:p>
      </dgm:t>
    </dgm:pt>
    <dgm:pt modelId="{3B1D08A8-20DE-4F6F-870B-2D35A27A857C}">
      <dgm:prSet phldrT="[Texto]"/>
      <dgm:spPr/>
      <dgm:t>
        <a:bodyPr/>
        <a:lstStyle/>
        <a:p>
          <a:pPr algn="just"/>
          <a:r>
            <a:rPr lang="es-CR" dirty="0"/>
            <a:t>Delitos y sanciones</a:t>
          </a:r>
        </a:p>
      </dgm:t>
    </dgm:pt>
    <dgm:pt modelId="{7FB9DB24-3852-4985-B875-8994FB107675}" type="parTrans" cxnId="{82F3C19E-EBF9-4177-913B-E3053984C896}">
      <dgm:prSet/>
      <dgm:spPr/>
      <dgm:t>
        <a:bodyPr/>
        <a:lstStyle/>
        <a:p>
          <a:pPr algn="just"/>
          <a:endParaRPr lang="es-CR"/>
        </a:p>
      </dgm:t>
    </dgm:pt>
    <dgm:pt modelId="{F8FCD915-F14F-4698-81AD-6F36A916E987}" type="sibTrans" cxnId="{82F3C19E-EBF9-4177-913B-E3053984C896}">
      <dgm:prSet/>
      <dgm:spPr/>
      <dgm:t>
        <a:bodyPr/>
        <a:lstStyle/>
        <a:p>
          <a:pPr algn="just"/>
          <a:endParaRPr lang="es-CR"/>
        </a:p>
      </dgm:t>
    </dgm:pt>
    <dgm:pt modelId="{DE7397EE-85D6-456D-8EDE-F7A4C800146A}">
      <dgm:prSet phldrT="[Texto]"/>
      <dgm:spPr/>
      <dgm:t>
        <a:bodyPr/>
        <a:lstStyle/>
        <a:p>
          <a:pPr algn="just"/>
          <a:r>
            <a:rPr lang="es-CR" dirty="0"/>
            <a:t>Experiencia</a:t>
          </a:r>
        </a:p>
      </dgm:t>
    </dgm:pt>
    <dgm:pt modelId="{8E14796A-EAE9-4756-A0DD-6B5F81C1BC50}" type="parTrans" cxnId="{C6D6D167-4EB3-41B9-BB44-B68296842675}">
      <dgm:prSet/>
      <dgm:spPr/>
      <dgm:t>
        <a:bodyPr/>
        <a:lstStyle/>
        <a:p>
          <a:pPr algn="just"/>
          <a:endParaRPr lang="es-CR"/>
        </a:p>
      </dgm:t>
    </dgm:pt>
    <dgm:pt modelId="{19AC20ED-80EB-40A0-9453-E73B4FF47A27}" type="sibTrans" cxnId="{C6D6D167-4EB3-41B9-BB44-B68296842675}">
      <dgm:prSet/>
      <dgm:spPr/>
      <dgm:t>
        <a:bodyPr/>
        <a:lstStyle/>
        <a:p>
          <a:pPr algn="just"/>
          <a:endParaRPr lang="es-CR"/>
        </a:p>
      </dgm:t>
    </dgm:pt>
    <dgm:pt modelId="{58BB7258-A8FB-49E5-B0D1-38C54082F914}">
      <dgm:prSet phldrT="[Texto]"/>
      <dgm:spPr/>
      <dgm:t>
        <a:bodyPr/>
        <a:lstStyle/>
        <a:p>
          <a:pPr algn="just"/>
          <a:r>
            <a:rPr lang="es-CR" dirty="0"/>
            <a:t>Proporcional a la actividad y tamaño de entidad.</a:t>
          </a:r>
        </a:p>
      </dgm:t>
    </dgm:pt>
    <dgm:pt modelId="{B0323DF9-F6D5-4E44-A24E-EA98317E6556}" type="parTrans" cxnId="{A12A6C5F-102E-417A-815B-598F2822F4D7}">
      <dgm:prSet/>
      <dgm:spPr/>
      <dgm:t>
        <a:bodyPr/>
        <a:lstStyle/>
        <a:p>
          <a:pPr algn="just"/>
          <a:endParaRPr lang="es-CR"/>
        </a:p>
      </dgm:t>
    </dgm:pt>
    <dgm:pt modelId="{86E65F55-BA0B-4257-8C2B-1F9A35B3CBC8}" type="sibTrans" cxnId="{A12A6C5F-102E-417A-815B-598F2822F4D7}">
      <dgm:prSet/>
      <dgm:spPr/>
      <dgm:t>
        <a:bodyPr/>
        <a:lstStyle/>
        <a:p>
          <a:pPr algn="just"/>
          <a:endParaRPr lang="es-CR"/>
        </a:p>
      </dgm:t>
    </dgm:pt>
    <dgm:pt modelId="{6086941E-FC93-407E-967B-5001B4D6B4A3}">
      <dgm:prSet phldrT="[Texto]"/>
      <dgm:spPr/>
      <dgm:t>
        <a:bodyPr/>
        <a:lstStyle/>
        <a:p>
          <a:pPr algn="just"/>
          <a:r>
            <a:rPr lang="es-CR" dirty="0"/>
            <a:t>Mínimos requeridos:</a:t>
          </a:r>
        </a:p>
      </dgm:t>
    </dgm:pt>
    <dgm:pt modelId="{33198A6D-2BEF-45A7-9732-96C80ACC75B8}" type="parTrans" cxnId="{CAC5E794-45C9-4A7C-A56C-853F285B529B}">
      <dgm:prSet/>
      <dgm:spPr/>
      <dgm:t>
        <a:bodyPr/>
        <a:lstStyle/>
        <a:p>
          <a:pPr algn="just"/>
          <a:endParaRPr lang="es-CR"/>
        </a:p>
      </dgm:t>
    </dgm:pt>
    <dgm:pt modelId="{356F6734-5C50-4058-9734-88506C00733B}" type="sibTrans" cxnId="{CAC5E794-45C9-4A7C-A56C-853F285B529B}">
      <dgm:prSet/>
      <dgm:spPr/>
      <dgm:t>
        <a:bodyPr/>
        <a:lstStyle/>
        <a:p>
          <a:pPr algn="just"/>
          <a:endParaRPr lang="es-CR"/>
        </a:p>
      </dgm:t>
    </dgm:pt>
    <dgm:pt modelId="{FCE427AC-5D7B-4E14-BD5D-03E32A3FF91A}">
      <dgm:prSet phldrT="[Texto]"/>
      <dgm:spPr/>
      <dgm:t>
        <a:bodyPr/>
        <a:lstStyle/>
        <a:p>
          <a:pPr algn="just"/>
          <a:r>
            <a:rPr lang="es-CR" dirty="0"/>
            <a:t>Presidente de sistémica: 8 años (/10) en JD o AG o equivalentes.</a:t>
          </a:r>
        </a:p>
      </dgm:t>
    </dgm:pt>
    <dgm:pt modelId="{26433C96-3811-4AB2-9DA9-C0502EBC8534}" type="parTrans" cxnId="{1A83E2D3-7C98-4A86-8247-2DE1D6F40F37}">
      <dgm:prSet/>
      <dgm:spPr/>
      <dgm:t>
        <a:bodyPr/>
        <a:lstStyle/>
        <a:p>
          <a:pPr algn="just"/>
          <a:endParaRPr lang="es-CR"/>
        </a:p>
      </dgm:t>
    </dgm:pt>
    <dgm:pt modelId="{867A5E0F-2313-42B4-822A-DE147E79589F}" type="sibTrans" cxnId="{1A83E2D3-7C98-4A86-8247-2DE1D6F40F37}">
      <dgm:prSet/>
      <dgm:spPr/>
      <dgm:t>
        <a:bodyPr/>
        <a:lstStyle/>
        <a:p>
          <a:pPr algn="just"/>
          <a:endParaRPr lang="es-CR"/>
        </a:p>
      </dgm:t>
    </dgm:pt>
    <dgm:pt modelId="{9C13FFA9-727D-401A-B9AD-CDF94D382A0B}">
      <dgm:prSet phldrT="[Texto]"/>
      <dgm:spPr/>
      <dgm:t>
        <a:bodyPr/>
        <a:lstStyle/>
        <a:p>
          <a:pPr algn="just"/>
          <a:r>
            <a:rPr lang="es-CR" dirty="0"/>
            <a:t>Delitos de concurso fraudulento o culposo, o administración fraudulenta concursal </a:t>
          </a:r>
        </a:p>
      </dgm:t>
    </dgm:pt>
    <dgm:pt modelId="{B6FAADAB-0454-4F66-8EE4-EC77AFC47AE1}" type="parTrans" cxnId="{26783A77-A912-4B5B-BC4A-531573EAFB77}">
      <dgm:prSet/>
      <dgm:spPr/>
      <dgm:t>
        <a:bodyPr/>
        <a:lstStyle/>
        <a:p>
          <a:pPr algn="just"/>
          <a:endParaRPr lang="es-CR"/>
        </a:p>
      </dgm:t>
    </dgm:pt>
    <dgm:pt modelId="{BB93F92C-8694-4EE9-AF50-BEB03C2E4BB4}" type="sibTrans" cxnId="{26783A77-A912-4B5B-BC4A-531573EAFB77}">
      <dgm:prSet/>
      <dgm:spPr/>
      <dgm:t>
        <a:bodyPr/>
        <a:lstStyle/>
        <a:p>
          <a:pPr algn="just"/>
          <a:endParaRPr lang="es-CR"/>
        </a:p>
      </dgm:t>
    </dgm:pt>
    <dgm:pt modelId="{5A5EAC80-30B3-460C-997B-3D1014F7E530}">
      <dgm:prSet phldrT="[Texto]"/>
      <dgm:spPr/>
      <dgm:t>
        <a:bodyPr/>
        <a:lstStyle/>
        <a:p>
          <a:pPr algn="just"/>
          <a:r>
            <a:rPr lang="es-CR" dirty="0"/>
            <a:t>Deudor moroso con entidades financieras</a:t>
          </a:r>
        </a:p>
      </dgm:t>
    </dgm:pt>
    <dgm:pt modelId="{9163B02C-DDF9-455C-9FE1-595719066BAB}" type="parTrans" cxnId="{37530FBB-A0C7-4587-A49A-A562E31D869A}">
      <dgm:prSet/>
      <dgm:spPr/>
      <dgm:t>
        <a:bodyPr/>
        <a:lstStyle/>
        <a:p>
          <a:pPr algn="just"/>
          <a:endParaRPr lang="es-CR"/>
        </a:p>
      </dgm:t>
    </dgm:pt>
    <dgm:pt modelId="{7F89C6ED-4A08-4A95-A44F-A3E8D6FDB119}" type="sibTrans" cxnId="{37530FBB-A0C7-4587-A49A-A562E31D869A}">
      <dgm:prSet/>
      <dgm:spPr/>
      <dgm:t>
        <a:bodyPr/>
        <a:lstStyle/>
        <a:p>
          <a:pPr algn="just"/>
          <a:endParaRPr lang="es-CR"/>
        </a:p>
      </dgm:t>
    </dgm:pt>
    <dgm:pt modelId="{829F7853-DDF2-4277-B6EE-44651C5457B6}">
      <dgm:prSet phldrT="[Texto]"/>
      <dgm:spPr/>
      <dgm:t>
        <a:bodyPr/>
        <a:lstStyle/>
        <a:p>
          <a:pPr algn="just"/>
          <a:r>
            <a:rPr lang="es-CR" dirty="0"/>
            <a:t>Involucrado con LA/FT/FPADM</a:t>
          </a:r>
        </a:p>
      </dgm:t>
    </dgm:pt>
    <dgm:pt modelId="{2377CD0F-9A76-4CCD-83FA-1BABBABAB16E}" type="parTrans" cxnId="{305CB556-886E-4C3E-94C3-2668E2E11767}">
      <dgm:prSet/>
      <dgm:spPr/>
      <dgm:t>
        <a:bodyPr/>
        <a:lstStyle/>
        <a:p>
          <a:pPr algn="just"/>
          <a:endParaRPr lang="es-CR"/>
        </a:p>
      </dgm:t>
    </dgm:pt>
    <dgm:pt modelId="{45A04752-39E8-499E-A937-86A66A269C46}" type="sibTrans" cxnId="{305CB556-886E-4C3E-94C3-2668E2E11767}">
      <dgm:prSet/>
      <dgm:spPr/>
      <dgm:t>
        <a:bodyPr/>
        <a:lstStyle/>
        <a:p>
          <a:pPr algn="just"/>
          <a:endParaRPr lang="es-CR"/>
        </a:p>
      </dgm:t>
    </dgm:pt>
    <dgm:pt modelId="{4BD6C783-7E83-4BAC-AECA-A85991D3CB7B}">
      <dgm:prSet phldrT="[Texto]"/>
      <dgm:spPr/>
      <dgm:t>
        <a:bodyPr/>
        <a:lstStyle/>
        <a:p>
          <a:pPr algn="just"/>
          <a:r>
            <a:rPr lang="es-CR" dirty="0"/>
            <a:t>Presidente no sistémica:  5 años (/8)</a:t>
          </a:r>
        </a:p>
      </dgm:t>
    </dgm:pt>
    <dgm:pt modelId="{E800B75D-6A4B-4E1E-84C2-A0151F494256}" type="parTrans" cxnId="{0053AA7A-C199-4947-A110-5A24BACAAD37}">
      <dgm:prSet/>
      <dgm:spPr/>
      <dgm:t>
        <a:bodyPr/>
        <a:lstStyle/>
        <a:p>
          <a:pPr algn="just"/>
          <a:endParaRPr lang="es-CR"/>
        </a:p>
      </dgm:t>
    </dgm:pt>
    <dgm:pt modelId="{6ACFC4C1-22D4-407E-A3B0-001C96C58AA3}" type="sibTrans" cxnId="{0053AA7A-C199-4947-A110-5A24BACAAD37}">
      <dgm:prSet/>
      <dgm:spPr/>
      <dgm:t>
        <a:bodyPr/>
        <a:lstStyle/>
        <a:p>
          <a:pPr algn="just"/>
          <a:endParaRPr lang="es-CR"/>
        </a:p>
      </dgm:t>
    </dgm:pt>
    <dgm:pt modelId="{C64F11C5-8FB8-4B37-9FFE-42B77CC878B6}">
      <dgm:prSet phldrT="[Texto]"/>
      <dgm:spPr/>
      <dgm:t>
        <a:bodyPr/>
        <a:lstStyle/>
        <a:p>
          <a:pPr algn="just"/>
          <a:r>
            <a:rPr lang="es-CR" dirty="0"/>
            <a:t>Otros Directores y AG: 3 en JD o AG o un nivel por debajo de estos. </a:t>
          </a:r>
        </a:p>
      </dgm:t>
    </dgm:pt>
    <dgm:pt modelId="{FBE5896F-6963-421B-BD41-7895ECE4A4C2}" type="parTrans" cxnId="{CEAFE4CA-1062-4A90-8C25-3EF446C4E212}">
      <dgm:prSet/>
      <dgm:spPr/>
      <dgm:t>
        <a:bodyPr/>
        <a:lstStyle/>
        <a:p>
          <a:pPr algn="just"/>
          <a:endParaRPr lang="es-CR"/>
        </a:p>
      </dgm:t>
    </dgm:pt>
    <dgm:pt modelId="{14CAB2A9-A60A-4EE7-AF53-EB04BE2CEA1B}" type="sibTrans" cxnId="{CEAFE4CA-1062-4A90-8C25-3EF446C4E212}">
      <dgm:prSet/>
      <dgm:spPr/>
      <dgm:t>
        <a:bodyPr/>
        <a:lstStyle/>
        <a:p>
          <a:pPr algn="just"/>
          <a:endParaRPr lang="es-CR"/>
        </a:p>
      </dgm:t>
    </dgm:pt>
    <dgm:pt modelId="{9665D894-C1FF-4C74-AE2F-99630DE0C804}">
      <dgm:prSet phldrT="[Texto]"/>
      <dgm:spPr/>
      <dgm:t>
        <a:bodyPr/>
        <a:lstStyle/>
        <a:p>
          <a:pPr algn="just"/>
          <a:endParaRPr lang="es-CR" dirty="0"/>
        </a:p>
      </dgm:t>
    </dgm:pt>
    <dgm:pt modelId="{DEAE0299-09C6-4169-AE6B-89504AF5BC66}" type="parTrans" cxnId="{5E25418B-1BF6-4ED7-B69E-E95BEC3E4302}">
      <dgm:prSet/>
      <dgm:spPr/>
      <dgm:t>
        <a:bodyPr/>
        <a:lstStyle/>
        <a:p>
          <a:pPr algn="just"/>
          <a:endParaRPr lang="es-CR"/>
        </a:p>
      </dgm:t>
    </dgm:pt>
    <dgm:pt modelId="{A7988BA1-D918-4508-B717-2BD2A1598C7A}" type="sibTrans" cxnId="{5E25418B-1BF6-4ED7-B69E-E95BEC3E4302}">
      <dgm:prSet/>
      <dgm:spPr/>
      <dgm:t>
        <a:bodyPr/>
        <a:lstStyle/>
        <a:p>
          <a:pPr algn="just"/>
          <a:endParaRPr lang="es-CR"/>
        </a:p>
      </dgm:t>
    </dgm:pt>
    <dgm:pt modelId="{0D63DFB4-1EBB-4C99-B742-9D1BD32D9D89}">
      <dgm:prSet phldrT="[Texto]"/>
      <dgm:spPr/>
      <dgm:t>
        <a:bodyPr/>
        <a:lstStyle/>
        <a:p>
          <a:pPr algn="just"/>
          <a:r>
            <a:rPr lang="es-CR" dirty="0"/>
            <a:t>Otra valoración: Órgano de Dirección valora los miembros con causas pendientes o en curso, por el potencial impacto desde en el riesgo reputacional de la controladora, entidad o empresa.</a:t>
          </a:r>
        </a:p>
      </dgm:t>
    </dgm:pt>
    <dgm:pt modelId="{9D064364-AB3A-4365-AFBA-347A26C0B3C1}" type="parTrans" cxnId="{A557DA44-2CD1-4F07-BACF-CFF19E34222D}">
      <dgm:prSet/>
      <dgm:spPr/>
      <dgm:t>
        <a:bodyPr/>
        <a:lstStyle/>
        <a:p>
          <a:pPr algn="just"/>
          <a:endParaRPr lang="es-CR"/>
        </a:p>
      </dgm:t>
    </dgm:pt>
    <dgm:pt modelId="{DE36DD06-7C69-4034-ACB6-04B9E4FAA309}" type="sibTrans" cxnId="{A557DA44-2CD1-4F07-BACF-CFF19E34222D}">
      <dgm:prSet/>
      <dgm:spPr/>
      <dgm:t>
        <a:bodyPr/>
        <a:lstStyle/>
        <a:p>
          <a:pPr algn="just"/>
          <a:endParaRPr lang="es-CR"/>
        </a:p>
      </dgm:t>
    </dgm:pt>
    <dgm:pt modelId="{BD7B4C80-A20D-4EB3-8827-55A0B8AABA5E}">
      <dgm:prSet phldrT="[Texto]"/>
      <dgm:spPr/>
      <dgm:t>
        <a:bodyPr/>
        <a:lstStyle/>
        <a:p>
          <a:pPr algn="just"/>
          <a:endParaRPr lang="es-CR" dirty="0"/>
        </a:p>
      </dgm:t>
    </dgm:pt>
    <dgm:pt modelId="{C452F5A7-9564-441C-A072-18D414353C50}" type="parTrans" cxnId="{496AFC14-7E9D-4DBD-B890-5CCCCDBCB2C8}">
      <dgm:prSet/>
      <dgm:spPr/>
      <dgm:t>
        <a:bodyPr/>
        <a:lstStyle/>
        <a:p>
          <a:pPr algn="just"/>
          <a:endParaRPr lang="es-CR"/>
        </a:p>
      </dgm:t>
    </dgm:pt>
    <dgm:pt modelId="{A2A9DC7A-4525-405B-B9D7-6EBF0B85BA32}" type="sibTrans" cxnId="{496AFC14-7E9D-4DBD-B890-5CCCCDBCB2C8}">
      <dgm:prSet/>
      <dgm:spPr/>
      <dgm:t>
        <a:bodyPr/>
        <a:lstStyle/>
        <a:p>
          <a:pPr algn="just"/>
          <a:endParaRPr lang="es-CR"/>
        </a:p>
      </dgm:t>
    </dgm:pt>
    <dgm:pt modelId="{19DF1D10-75EC-4034-A1B5-9D5ED4BE1E36}" type="pres">
      <dgm:prSet presAssocID="{CCFFF7BA-425D-4770-A434-9BB33E1EF907}" presName="Name0" presStyleCnt="0">
        <dgm:presLayoutVars>
          <dgm:dir/>
          <dgm:animLvl val="lvl"/>
          <dgm:resizeHandles val="exact"/>
        </dgm:presLayoutVars>
      </dgm:prSet>
      <dgm:spPr/>
    </dgm:pt>
    <dgm:pt modelId="{00CD6D67-3068-4FBC-9899-4135E8319D59}" type="pres">
      <dgm:prSet presAssocID="{1B518359-0821-4DB0-A568-CFD9D70046F2}" presName="composite" presStyleCnt="0"/>
      <dgm:spPr/>
    </dgm:pt>
    <dgm:pt modelId="{FD8CC8C6-E303-49ED-9E51-31D59B93E071}" type="pres">
      <dgm:prSet presAssocID="{1B518359-0821-4DB0-A568-CFD9D70046F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BD264EA-BD5C-464E-AC99-79D1E2C312C3}" type="pres">
      <dgm:prSet presAssocID="{1B518359-0821-4DB0-A568-CFD9D70046F2}" presName="desTx" presStyleLbl="alignAccFollowNode1" presStyleIdx="0" presStyleCnt="2">
        <dgm:presLayoutVars>
          <dgm:bulletEnabled val="1"/>
        </dgm:presLayoutVars>
      </dgm:prSet>
      <dgm:spPr/>
    </dgm:pt>
    <dgm:pt modelId="{E4471766-2C6B-4090-A39F-54CDD406FC04}" type="pres">
      <dgm:prSet presAssocID="{C66578F4-E2C6-42B5-90C8-8A4808D1B8EE}" presName="space" presStyleCnt="0"/>
      <dgm:spPr/>
    </dgm:pt>
    <dgm:pt modelId="{E3E3CA89-9A83-42DD-BD4F-5C7E04385BAF}" type="pres">
      <dgm:prSet presAssocID="{DE7397EE-85D6-456D-8EDE-F7A4C800146A}" presName="composite" presStyleCnt="0"/>
      <dgm:spPr/>
    </dgm:pt>
    <dgm:pt modelId="{A786D2E6-B05C-4611-A7DD-7E1E0593302C}" type="pres">
      <dgm:prSet presAssocID="{DE7397EE-85D6-456D-8EDE-F7A4C800146A}" presName="parTx" presStyleLbl="alignNode1" presStyleIdx="1" presStyleCnt="2" custLinFactNeighborY="10079">
        <dgm:presLayoutVars>
          <dgm:chMax val="0"/>
          <dgm:chPref val="0"/>
          <dgm:bulletEnabled val="1"/>
        </dgm:presLayoutVars>
      </dgm:prSet>
      <dgm:spPr/>
    </dgm:pt>
    <dgm:pt modelId="{0A3EFEE8-57FA-487A-B7BA-32491EAC7ADF}" type="pres">
      <dgm:prSet presAssocID="{DE7397EE-85D6-456D-8EDE-F7A4C800146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5113107-F3EE-4FE8-B33C-A36C577A7F82}" type="presOf" srcId="{CCFFF7BA-425D-4770-A434-9BB33E1EF907}" destId="{19DF1D10-75EC-4034-A1B5-9D5ED4BE1E36}" srcOrd="0" destOrd="0" presId="urn:microsoft.com/office/officeart/2005/8/layout/hList1"/>
    <dgm:cxn modelId="{BEFD0912-72C2-4E18-A2DC-0BC8A139F845}" type="presOf" srcId="{9C13FFA9-727D-401A-B9AD-CDF94D382A0B}" destId="{2BD264EA-BD5C-464E-AC99-79D1E2C312C3}" srcOrd="0" destOrd="1" presId="urn:microsoft.com/office/officeart/2005/8/layout/hList1"/>
    <dgm:cxn modelId="{496AFC14-7E9D-4DBD-B890-5CCCCDBCB2C8}" srcId="{1B518359-0821-4DB0-A568-CFD9D70046F2}" destId="{BD7B4C80-A20D-4EB3-8827-55A0B8AABA5E}" srcOrd="4" destOrd="0" parTransId="{C452F5A7-9564-441C-A072-18D414353C50}" sibTransId="{A2A9DC7A-4525-405B-B9D7-6EBF0B85BA32}"/>
    <dgm:cxn modelId="{E61BD521-7FFB-451C-88E2-F683D66DDAA2}" type="presOf" srcId="{6086941E-FC93-407E-967B-5001B4D6B4A3}" destId="{0A3EFEE8-57FA-487A-B7BA-32491EAC7ADF}" srcOrd="0" destOrd="2" presId="urn:microsoft.com/office/officeart/2005/8/layout/hList1"/>
    <dgm:cxn modelId="{A12A6C5F-102E-417A-815B-598F2822F4D7}" srcId="{DE7397EE-85D6-456D-8EDE-F7A4C800146A}" destId="{58BB7258-A8FB-49E5-B0D1-38C54082F914}" srcOrd="0" destOrd="0" parTransId="{B0323DF9-F6D5-4E44-A24E-EA98317E6556}" sibTransId="{86E65F55-BA0B-4257-8C2B-1F9A35B3CBC8}"/>
    <dgm:cxn modelId="{6C4EA341-196B-432F-A50B-A5969FDD0EC1}" type="presOf" srcId="{5A5EAC80-30B3-460C-997B-3D1014F7E530}" destId="{2BD264EA-BD5C-464E-AC99-79D1E2C312C3}" srcOrd="0" destOrd="2" presId="urn:microsoft.com/office/officeart/2005/8/layout/hList1"/>
    <dgm:cxn modelId="{A557DA44-2CD1-4F07-BACF-CFF19E34222D}" srcId="{1B518359-0821-4DB0-A568-CFD9D70046F2}" destId="{0D63DFB4-1EBB-4C99-B742-9D1BD32D9D89}" srcOrd="5" destOrd="0" parTransId="{9D064364-AB3A-4365-AFBA-347A26C0B3C1}" sibTransId="{DE36DD06-7C69-4034-ACB6-04B9E4FAA309}"/>
    <dgm:cxn modelId="{DFF8A146-DC12-45AA-B827-1D87759031EB}" srcId="{CCFFF7BA-425D-4770-A434-9BB33E1EF907}" destId="{1B518359-0821-4DB0-A568-CFD9D70046F2}" srcOrd="0" destOrd="0" parTransId="{6C1027AE-83AF-4731-BFE2-D9E2A92828C7}" sibTransId="{C66578F4-E2C6-42B5-90C8-8A4808D1B8EE}"/>
    <dgm:cxn modelId="{F70C6067-E417-4509-B309-64646EE54125}" type="presOf" srcId="{C64F11C5-8FB8-4B37-9FFE-42B77CC878B6}" destId="{0A3EFEE8-57FA-487A-B7BA-32491EAC7ADF}" srcOrd="0" destOrd="5" presId="urn:microsoft.com/office/officeart/2005/8/layout/hList1"/>
    <dgm:cxn modelId="{C6D6D167-4EB3-41B9-BB44-B68296842675}" srcId="{CCFFF7BA-425D-4770-A434-9BB33E1EF907}" destId="{DE7397EE-85D6-456D-8EDE-F7A4C800146A}" srcOrd="1" destOrd="0" parTransId="{8E14796A-EAE9-4756-A0DD-6B5F81C1BC50}" sibTransId="{19AC20ED-80EB-40A0-9453-E73B4FF47A27}"/>
    <dgm:cxn modelId="{7B5A2C55-68C0-460B-A693-D53AD3FB58DF}" type="presOf" srcId="{1B518359-0821-4DB0-A568-CFD9D70046F2}" destId="{FD8CC8C6-E303-49ED-9E51-31D59B93E071}" srcOrd="0" destOrd="0" presId="urn:microsoft.com/office/officeart/2005/8/layout/hList1"/>
    <dgm:cxn modelId="{305CB556-886E-4C3E-94C3-2668E2E11767}" srcId="{1B518359-0821-4DB0-A568-CFD9D70046F2}" destId="{829F7853-DDF2-4277-B6EE-44651C5457B6}" srcOrd="3" destOrd="0" parTransId="{2377CD0F-9A76-4CCD-83FA-1BABBABAB16E}" sibTransId="{45A04752-39E8-499E-A937-86A66A269C46}"/>
    <dgm:cxn modelId="{26783A77-A912-4B5B-BC4A-531573EAFB77}" srcId="{1B518359-0821-4DB0-A568-CFD9D70046F2}" destId="{9C13FFA9-727D-401A-B9AD-CDF94D382A0B}" srcOrd="1" destOrd="0" parTransId="{B6FAADAB-0454-4F66-8EE4-EC77AFC47AE1}" sibTransId="{BB93F92C-8694-4EE9-AF50-BEB03C2E4BB4}"/>
    <dgm:cxn modelId="{0053AA7A-C199-4947-A110-5A24BACAAD37}" srcId="{6086941E-FC93-407E-967B-5001B4D6B4A3}" destId="{4BD6C783-7E83-4BAC-AECA-A85991D3CB7B}" srcOrd="1" destOrd="0" parTransId="{E800B75D-6A4B-4E1E-84C2-A0151F494256}" sibTransId="{6ACFC4C1-22D4-407E-A3B0-001C96C58AA3}"/>
    <dgm:cxn modelId="{0AFE777F-20CA-4BB7-8272-206F2FEC9C73}" type="presOf" srcId="{58BB7258-A8FB-49E5-B0D1-38C54082F914}" destId="{0A3EFEE8-57FA-487A-B7BA-32491EAC7ADF}" srcOrd="0" destOrd="0" presId="urn:microsoft.com/office/officeart/2005/8/layout/hList1"/>
    <dgm:cxn modelId="{BDD42C8B-AC88-430B-A6E7-CCEE4B8A39B6}" type="presOf" srcId="{0D63DFB4-1EBB-4C99-B742-9D1BD32D9D89}" destId="{2BD264EA-BD5C-464E-AC99-79D1E2C312C3}" srcOrd="0" destOrd="5" presId="urn:microsoft.com/office/officeart/2005/8/layout/hList1"/>
    <dgm:cxn modelId="{5E25418B-1BF6-4ED7-B69E-E95BEC3E4302}" srcId="{DE7397EE-85D6-456D-8EDE-F7A4C800146A}" destId="{9665D894-C1FF-4C74-AE2F-99630DE0C804}" srcOrd="1" destOrd="0" parTransId="{DEAE0299-09C6-4169-AE6B-89504AF5BC66}" sibTransId="{A7988BA1-D918-4508-B717-2BD2A1598C7A}"/>
    <dgm:cxn modelId="{67690594-2F1D-4AF2-B58A-439491D17833}" type="presOf" srcId="{3B1D08A8-20DE-4F6F-870B-2D35A27A857C}" destId="{2BD264EA-BD5C-464E-AC99-79D1E2C312C3}" srcOrd="0" destOrd="0" presId="urn:microsoft.com/office/officeart/2005/8/layout/hList1"/>
    <dgm:cxn modelId="{CAC5E794-45C9-4A7C-A56C-853F285B529B}" srcId="{DE7397EE-85D6-456D-8EDE-F7A4C800146A}" destId="{6086941E-FC93-407E-967B-5001B4D6B4A3}" srcOrd="2" destOrd="0" parTransId="{33198A6D-2BEF-45A7-9732-96C80ACC75B8}" sibTransId="{356F6734-5C50-4058-9734-88506C00733B}"/>
    <dgm:cxn modelId="{8B2B0199-1838-4D5A-B792-E6681EB43E47}" type="presOf" srcId="{FCE427AC-5D7B-4E14-BD5D-03E32A3FF91A}" destId="{0A3EFEE8-57FA-487A-B7BA-32491EAC7ADF}" srcOrd="0" destOrd="3" presId="urn:microsoft.com/office/officeart/2005/8/layout/hList1"/>
    <dgm:cxn modelId="{82F3C19E-EBF9-4177-913B-E3053984C896}" srcId="{1B518359-0821-4DB0-A568-CFD9D70046F2}" destId="{3B1D08A8-20DE-4F6F-870B-2D35A27A857C}" srcOrd="0" destOrd="0" parTransId="{7FB9DB24-3852-4985-B875-8994FB107675}" sibTransId="{F8FCD915-F14F-4698-81AD-6F36A916E987}"/>
    <dgm:cxn modelId="{8E18ABA6-AB07-4F63-BD6D-7AC358300FF2}" type="presOf" srcId="{DE7397EE-85D6-456D-8EDE-F7A4C800146A}" destId="{A786D2E6-B05C-4611-A7DD-7E1E0593302C}" srcOrd="0" destOrd="0" presId="urn:microsoft.com/office/officeart/2005/8/layout/hList1"/>
    <dgm:cxn modelId="{9403EAAA-DA5F-4AF9-A681-E4F176EC43DE}" type="presOf" srcId="{9665D894-C1FF-4C74-AE2F-99630DE0C804}" destId="{0A3EFEE8-57FA-487A-B7BA-32491EAC7ADF}" srcOrd="0" destOrd="1" presId="urn:microsoft.com/office/officeart/2005/8/layout/hList1"/>
    <dgm:cxn modelId="{37530FBB-A0C7-4587-A49A-A562E31D869A}" srcId="{1B518359-0821-4DB0-A568-CFD9D70046F2}" destId="{5A5EAC80-30B3-460C-997B-3D1014F7E530}" srcOrd="2" destOrd="0" parTransId="{9163B02C-DDF9-455C-9FE1-595719066BAB}" sibTransId="{7F89C6ED-4A08-4A95-A44F-A3E8D6FDB119}"/>
    <dgm:cxn modelId="{3C1FCABE-4156-4EBB-9317-EDF1DCD0FDC4}" type="presOf" srcId="{BD7B4C80-A20D-4EB3-8827-55A0B8AABA5E}" destId="{2BD264EA-BD5C-464E-AC99-79D1E2C312C3}" srcOrd="0" destOrd="4" presId="urn:microsoft.com/office/officeart/2005/8/layout/hList1"/>
    <dgm:cxn modelId="{CEAFE4CA-1062-4A90-8C25-3EF446C4E212}" srcId="{6086941E-FC93-407E-967B-5001B4D6B4A3}" destId="{C64F11C5-8FB8-4B37-9FFE-42B77CC878B6}" srcOrd="2" destOrd="0" parTransId="{FBE5896F-6963-421B-BD41-7895ECE4A4C2}" sibTransId="{14CAB2A9-A60A-4EE7-AF53-EB04BE2CEA1B}"/>
    <dgm:cxn modelId="{1A83E2D3-7C98-4A86-8247-2DE1D6F40F37}" srcId="{6086941E-FC93-407E-967B-5001B4D6B4A3}" destId="{FCE427AC-5D7B-4E14-BD5D-03E32A3FF91A}" srcOrd="0" destOrd="0" parTransId="{26433C96-3811-4AB2-9DA9-C0502EBC8534}" sibTransId="{867A5E0F-2313-42B4-822A-DE147E79589F}"/>
    <dgm:cxn modelId="{A10E98D5-7C89-46F4-BBC4-CB49F7F7CDC6}" type="presOf" srcId="{829F7853-DDF2-4277-B6EE-44651C5457B6}" destId="{2BD264EA-BD5C-464E-AC99-79D1E2C312C3}" srcOrd="0" destOrd="3" presId="urn:microsoft.com/office/officeart/2005/8/layout/hList1"/>
    <dgm:cxn modelId="{3CA591E0-19B2-4445-9048-65524E6A91E4}" type="presOf" srcId="{4BD6C783-7E83-4BAC-AECA-A85991D3CB7B}" destId="{0A3EFEE8-57FA-487A-B7BA-32491EAC7ADF}" srcOrd="0" destOrd="4" presId="urn:microsoft.com/office/officeart/2005/8/layout/hList1"/>
    <dgm:cxn modelId="{2D522C0C-FB89-4E80-8F0C-EA7EDB9B38DF}" type="presParOf" srcId="{19DF1D10-75EC-4034-A1B5-9D5ED4BE1E36}" destId="{00CD6D67-3068-4FBC-9899-4135E8319D59}" srcOrd="0" destOrd="0" presId="urn:microsoft.com/office/officeart/2005/8/layout/hList1"/>
    <dgm:cxn modelId="{4BEE80E5-3F8A-412D-BB0F-0E375DFAF54E}" type="presParOf" srcId="{00CD6D67-3068-4FBC-9899-4135E8319D59}" destId="{FD8CC8C6-E303-49ED-9E51-31D59B93E071}" srcOrd="0" destOrd="0" presId="urn:microsoft.com/office/officeart/2005/8/layout/hList1"/>
    <dgm:cxn modelId="{A5BA5AE2-10E1-495D-9D18-82E21A8ACA19}" type="presParOf" srcId="{00CD6D67-3068-4FBC-9899-4135E8319D59}" destId="{2BD264EA-BD5C-464E-AC99-79D1E2C312C3}" srcOrd="1" destOrd="0" presId="urn:microsoft.com/office/officeart/2005/8/layout/hList1"/>
    <dgm:cxn modelId="{69681B8C-3053-4006-8457-3D543DB9FA9B}" type="presParOf" srcId="{19DF1D10-75EC-4034-A1B5-9D5ED4BE1E36}" destId="{E4471766-2C6B-4090-A39F-54CDD406FC04}" srcOrd="1" destOrd="0" presId="urn:microsoft.com/office/officeart/2005/8/layout/hList1"/>
    <dgm:cxn modelId="{BF05A30E-33B9-4845-85FD-935497D613C2}" type="presParOf" srcId="{19DF1D10-75EC-4034-A1B5-9D5ED4BE1E36}" destId="{E3E3CA89-9A83-42DD-BD4F-5C7E04385BAF}" srcOrd="2" destOrd="0" presId="urn:microsoft.com/office/officeart/2005/8/layout/hList1"/>
    <dgm:cxn modelId="{D46EE02C-1A6F-40A1-9739-C28A856FDFC8}" type="presParOf" srcId="{E3E3CA89-9A83-42DD-BD4F-5C7E04385BAF}" destId="{A786D2E6-B05C-4611-A7DD-7E1E0593302C}" srcOrd="0" destOrd="0" presId="urn:microsoft.com/office/officeart/2005/8/layout/hList1"/>
    <dgm:cxn modelId="{9BEEACE6-5770-4E09-B53C-09BEAA11C7F2}" type="presParOf" srcId="{E3E3CA89-9A83-42DD-BD4F-5C7E04385BAF}" destId="{0A3EFEE8-57FA-487A-B7BA-32491EAC7A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FFF7BA-425D-4770-A434-9BB33E1EF90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1B518359-0821-4DB0-A568-CFD9D70046F2}">
      <dgm:prSet phldrT="[Texto]"/>
      <dgm:spPr/>
      <dgm:t>
        <a:bodyPr/>
        <a:lstStyle/>
        <a:p>
          <a:r>
            <a:rPr lang="es-CR" dirty="0"/>
            <a:t>Formación y Conocimientos</a:t>
          </a:r>
        </a:p>
      </dgm:t>
    </dgm:pt>
    <dgm:pt modelId="{6C1027AE-83AF-4731-BFE2-D9E2A92828C7}" type="parTrans" cxnId="{DFF8A146-DC12-45AA-B827-1D87759031EB}">
      <dgm:prSet/>
      <dgm:spPr/>
      <dgm:t>
        <a:bodyPr/>
        <a:lstStyle/>
        <a:p>
          <a:endParaRPr lang="es-CR"/>
        </a:p>
      </dgm:t>
    </dgm:pt>
    <dgm:pt modelId="{C66578F4-E2C6-42B5-90C8-8A4808D1B8EE}" type="sibTrans" cxnId="{DFF8A146-DC12-45AA-B827-1D87759031EB}">
      <dgm:prSet/>
      <dgm:spPr/>
      <dgm:t>
        <a:bodyPr/>
        <a:lstStyle/>
        <a:p>
          <a:endParaRPr lang="es-CR"/>
        </a:p>
      </dgm:t>
    </dgm:pt>
    <dgm:pt modelId="{3B1D08A8-20DE-4F6F-870B-2D35A27A857C}">
      <dgm:prSet phldrT="[Texto]"/>
      <dgm:spPr/>
      <dgm:t>
        <a:bodyPr/>
        <a:lstStyle/>
        <a:p>
          <a:pPr algn="just"/>
          <a:r>
            <a:rPr lang="es-CR" dirty="0"/>
            <a:t>2/3 de miembros deben poseer formación en siguientes áreas: </a:t>
          </a:r>
        </a:p>
      </dgm:t>
    </dgm:pt>
    <dgm:pt modelId="{7FB9DB24-3852-4985-B875-8994FB107675}" type="parTrans" cxnId="{82F3C19E-EBF9-4177-913B-E3053984C896}">
      <dgm:prSet/>
      <dgm:spPr/>
      <dgm:t>
        <a:bodyPr/>
        <a:lstStyle/>
        <a:p>
          <a:endParaRPr lang="es-CR"/>
        </a:p>
      </dgm:t>
    </dgm:pt>
    <dgm:pt modelId="{F8FCD915-F14F-4698-81AD-6F36A916E987}" type="sibTrans" cxnId="{82F3C19E-EBF9-4177-913B-E3053984C896}">
      <dgm:prSet/>
      <dgm:spPr/>
      <dgm:t>
        <a:bodyPr/>
        <a:lstStyle/>
        <a:p>
          <a:endParaRPr lang="es-CR"/>
        </a:p>
      </dgm:t>
    </dgm:pt>
    <dgm:pt modelId="{DE7397EE-85D6-456D-8EDE-F7A4C800146A}">
      <dgm:prSet phldrT="[Texto]"/>
      <dgm:spPr/>
      <dgm:t>
        <a:bodyPr/>
        <a:lstStyle/>
        <a:p>
          <a:r>
            <a:rPr lang="es-CR" dirty="0"/>
            <a:t>Dedicación de tiempo</a:t>
          </a:r>
        </a:p>
      </dgm:t>
    </dgm:pt>
    <dgm:pt modelId="{8E14796A-EAE9-4756-A0DD-6B5F81C1BC50}" type="parTrans" cxnId="{C6D6D167-4EB3-41B9-BB44-B68296842675}">
      <dgm:prSet/>
      <dgm:spPr/>
      <dgm:t>
        <a:bodyPr/>
        <a:lstStyle/>
        <a:p>
          <a:endParaRPr lang="es-CR"/>
        </a:p>
      </dgm:t>
    </dgm:pt>
    <dgm:pt modelId="{19AC20ED-80EB-40A0-9453-E73B4FF47A27}" type="sibTrans" cxnId="{C6D6D167-4EB3-41B9-BB44-B68296842675}">
      <dgm:prSet/>
      <dgm:spPr/>
      <dgm:t>
        <a:bodyPr/>
        <a:lstStyle/>
        <a:p>
          <a:endParaRPr lang="es-CR"/>
        </a:p>
      </dgm:t>
    </dgm:pt>
    <dgm:pt modelId="{AF0DF71D-1052-4AA0-831B-E205B9792FBC}">
      <dgm:prSet phldrT="[Texto]"/>
      <dgm:spPr/>
      <dgm:t>
        <a:bodyPr/>
        <a:lstStyle/>
        <a:p>
          <a:pPr algn="just">
            <a:buFont typeface="Courier New" panose="02070309020205020404" pitchFamily="49" charset="0"/>
            <a:buChar char="o"/>
          </a:pPr>
          <a:r>
            <a:rPr lang="es-CR" i="1" dirty="0"/>
            <a:t>Banca y finanzas, economía, derecho, contabilidad, auditoría, actuarial, administración, gerencia, seguros, tecnologías de la información y métodos cuantitativos.</a:t>
          </a:r>
        </a:p>
      </dgm:t>
    </dgm:pt>
    <dgm:pt modelId="{4A13F192-26E0-4E24-874A-0FDAAA30A1C2}" type="parTrans" cxnId="{52AC1F7C-B5E5-493C-B1D6-95D98F40DF73}">
      <dgm:prSet/>
      <dgm:spPr/>
      <dgm:t>
        <a:bodyPr/>
        <a:lstStyle/>
        <a:p>
          <a:endParaRPr lang="es-CR"/>
        </a:p>
      </dgm:t>
    </dgm:pt>
    <dgm:pt modelId="{AD5DE17C-E09F-4680-A1AD-F7913F017C0D}" type="sibTrans" cxnId="{52AC1F7C-B5E5-493C-B1D6-95D98F40DF73}">
      <dgm:prSet/>
      <dgm:spPr/>
      <dgm:t>
        <a:bodyPr/>
        <a:lstStyle/>
        <a:p>
          <a:endParaRPr lang="es-CR"/>
        </a:p>
      </dgm:t>
    </dgm:pt>
    <dgm:pt modelId="{9F5E91AC-5C17-4D17-A591-D48EE7879F62}">
      <dgm:prSet phldrT="[Texto]"/>
      <dgm:spPr/>
      <dgm:t>
        <a:bodyPr/>
        <a:lstStyle/>
        <a:p>
          <a:pPr algn="just"/>
          <a:r>
            <a:rPr lang="es-CR" dirty="0"/>
            <a:t>Todos los miembros deben poseer formación complementaria según su rol  en:</a:t>
          </a:r>
        </a:p>
      </dgm:t>
    </dgm:pt>
    <dgm:pt modelId="{ABA64EC9-8126-4F49-8FFD-97EE29437653}" type="parTrans" cxnId="{876589A5-BD96-4342-BCD6-75020C6D29E3}">
      <dgm:prSet/>
      <dgm:spPr/>
      <dgm:t>
        <a:bodyPr/>
        <a:lstStyle/>
        <a:p>
          <a:endParaRPr lang="es-CR"/>
        </a:p>
      </dgm:t>
    </dgm:pt>
    <dgm:pt modelId="{62F0009D-8EA7-4239-9971-CCBFF6D33C94}" type="sibTrans" cxnId="{876589A5-BD96-4342-BCD6-75020C6D29E3}">
      <dgm:prSet/>
      <dgm:spPr/>
      <dgm:t>
        <a:bodyPr/>
        <a:lstStyle/>
        <a:p>
          <a:endParaRPr lang="es-CR"/>
        </a:p>
      </dgm:t>
    </dgm:pt>
    <dgm:pt modelId="{5A67D29B-5941-431D-B91B-40915403140D}">
      <dgm:prSet phldrT="[Texto]"/>
      <dgm:spPr/>
      <dgm:t>
        <a:bodyPr/>
        <a:lstStyle/>
        <a:p>
          <a:pPr algn="just">
            <a:buFont typeface="Courier New" panose="02070309020205020404" pitchFamily="49" charset="0"/>
            <a:buChar char="o"/>
          </a:pPr>
          <a:r>
            <a:rPr lang="es-CR" i="1" dirty="0"/>
            <a:t>Planificación estratégica, Gestión de riesgos, Interpretación EEFF, requerimientos legales o regulatorias de actividad financiera, protección consumidor financiero o dirección de proyectos.</a:t>
          </a:r>
        </a:p>
      </dgm:t>
    </dgm:pt>
    <dgm:pt modelId="{739C0E77-C822-4D17-80FB-5215B5408F46}" type="parTrans" cxnId="{458D17BA-8E4A-476B-A711-C988EFD205DA}">
      <dgm:prSet/>
      <dgm:spPr/>
      <dgm:t>
        <a:bodyPr/>
        <a:lstStyle/>
        <a:p>
          <a:endParaRPr lang="es-CR"/>
        </a:p>
      </dgm:t>
    </dgm:pt>
    <dgm:pt modelId="{096CAF8B-588C-473B-9AA7-B9721FC3E208}" type="sibTrans" cxnId="{458D17BA-8E4A-476B-A711-C988EFD205DA}">
      <dgm:prSet/>
      <dgm:spPr/>
      <dgm:t>
        <a:bodyPr/>
        <a:lstStyle/>
        <a:p>
          <a:endParaRPr lang="es-CR"/>
        </a:p>
      </dgm:t>
    </dgm:pt>
    <dgm:pt modelId="{86EEED11-1503-4A0F-8AE6-52AFB40E7D9F}">
      <dgm:prSet phldrT="[Texto]"/>
      <dgm:spPr/>
      <dgm:t>
        <a:bodyPr/>
        <a:lstStyle/>
        <a:p>
          <a:pPr algn="just"/>
          <a:endParaRPr lang="es-CR" dirty="0"/>
        </a:p>
      </dgm:t>
    </dgm:pt>
    <dgm:pt modelId="{3FAF2CAC-3E55-4AC8-AE6E-4D9307153179}" type="parTrans" cxnId="{A699BEDA-0454-4604-B232-4769FF7C8EE4}">
      <dgm:prSet/>
      <dgm:spPr/>
      <dgm:t>
        <a:bodyPr/>
        <a:lstStyle/>
        <a:p>
          <a:endParaRPr lang="es-CR"/>
        </a:p>
      </dgm:t>
    </dgm:pt>
    <dgm:pt modelId="{441FD027-3DBE-4098-B2AD-BFC016717070}" type="sibTrans" cxnId="{A699BEDA-0454-4604-B232-4769FF7C8EE4}">
      <dgm:prSet/>
      <dgm:spPr/>
      <dgm:t>
        <a:bodyPr/>
        <a:lstStyle/>
        <a:p>
          <a:endParaRPr lang="es-CR"/>
        </a:p>
      </dgm:t>
    </dgm:pt>
    <dgm:pt modelId="{4B2A9AFE-02EA-46E9-87A9-C4487F32E178}">
      <dgm:prSet phldrT="[Texto]"/>
      <dgm:spPr/>
      <dgm:t>
        <a:bodyPr/>
        <a:lstStyle/>
        <a:p>
          <a:pPr algn="just"/>
          <a:r>
            <a:rPr lang="es-CR" dirty="0"/>
            <a:t>Identificar la dedicación de tiempo recomendada e informarla al candidato, este debe declarar que acepta.</a:t>
          </a:r>
        </a:p>
      </dgm:t>
    </dgm:pt>
    <dgm:pt modelId="{C87B32F1-6DA8-4B95-92B2-E12C9E327238}" type="parTrans" cxnId="{8E59F856-6974-4185-9F75-A9A93BFBA066}">
      <dgm:prSet/>
      <dgm:spPr/>
      <dgm:t>
        <a:bodyPr/>
        <a:lstStyle/>
        <a:p>
          <a:endParaRPr lang="es-CR"/>
        </a:p>
      </dgm:t>
    </dgm:pt>
    <dgm:pt modelId="{8A5C336F-D725-456D-9628-B3E7DEBC7E2E}" type="sibTrans" cxnId="{8E59F856-6974-4185-9F75-A9A93BFBA066}">
      <dgm:prSet/>
      <dgm:spPr/>
      <dgm:t>
        <a:bodyPr/>
        <a:lstStyle/>
        <a:p>
          <a:endParaRPr lang="es-CR"/>
        </a:p>
      </dgm:t>
    </dgm:pt>
    <dgm:pt modelId="{433F5801-FAF7-48C2-8DED-B4AD69D44251}">
      <dgm:prSet phldrT="[Texto]"/>
      <dgm:spPr/>
      <dgm:t>
        <a:bodyPr/>
        <a:lstStyle/>
        <a:p>
          <a:pPr algn="just"/>
          <a:endParaRPr lang="es-CR" dirty="0"/>
        </a:p>
      </dgm:t>
    </dgm:pt>
    <dgm:pt modelId="{32156091-C6B0-46ED-A1E5-C474E0150ADB}" type="parTrans" cxnId="{FBE12452-4F44-4A2B-9563-D5B93C308808}">
      <dgm:prSet/>
      <dgm:spPr/>
      <dgm:t>
        <a:bodyPr/>
        <a:lstStyle/>
        <a:p>
          <a:endParaRPr lang="es-CR"/>
        </a:p>
      </dgm:t>
    </dgm:pt>
    <dgm:pt modelId="{E7141D2E-6761-4774-ABD5-81DE810D03EF}" type="sibTrans" cxnId="{FBE12452-4F44-4A2B-9563-D5B93C308808}">
      <dgm:prSet/>
      <dgm:spPr/>
      <dgm:t>
        <a:bodyPr/>
        <a:lstStyle/>
        <a:p>
          <a:endParaRPr lang="es-CR"/>
        </a:p>
      </dgm:t>
    </dgm:pt>
    <dgm:pt modelId="{8AA77C58-D773-4F77-A82E-4D155D9FC0B5}">
      <dgm:prSet phldrT="[Texto]"/>
      <dgm:spPr/>
      <dgm:t>
        <a:bodyPr/>
        <a:lstStyle/>
        <a:p>
          <a:pPr algn="just"/>
          <a:r>
            <a:rPr lang="es-CR" dirty="0"/>
            <a:t>Umbral indicativo de cargos simultáneos (5). Evaluación y justificación si es mayor.</a:t>
          </a:r>
        </a:p>
      </dgm:t>
    </dgm:pt>
    <dgm:pt modelId="{BF8AC20A-4790-4B14-A6DC-A647678AE273}" type="parTrans" cxnId="{112F824C-F20C-4A38-9CE7-F3C74B2EB00D}">
      <dgm:prSet/>
      <dgm:spPr/>
      <dgm:t>
        <a:bodyPr/>
        <a:lstStyle/>
        <a:p>
          <a:endParaRPr lang="es-CR"/>
        </a:p>
      </dgm:t>
    </dgm:pt>
    <dgm:pt modelId="{9EEE092E-41CC-415B-9DC0-F4820CB90587}" type="sibTrans" cxnId="{112F824C-F20C-4A38-9CE7-F3C74B2EB00D}">
      <dgm:prSet/>
      <dgm:spPr/>
      <dgm:t>
        <a:bodyPr/>
        <a:lstStyle/>
        <a:p>
          <a:endParaRPr lang="es-CR"/>
        </a:p>
      </dgm:t>
    </dgm:pt>
    <dgm:pt modelId="{E3A643D8-C61E-4FED-AC52-BBCA614E82F7}">
      <dgm:prSet phldrT="[Texto]"/>
      <dgm:spPr/>
      <dgm:t>
        <a:bodyPr/>
        <a:lstStyle/>
        <a:p>
          <a:pPr algn="just"/>
          <a:r>
            <a:rPr lang="es-CR" dirty="0"/>
            <a:t>Plan de acción para hallazgos subsanables (&lt;1 año)</a:t>
          </a:r>
        </a:p>
      </dgm:t>
    </dgm:pt>
    <dgm:pt modelId="{55F60465-622B-42EB-BD9E-878E2954BAA0}" type="parTrans" cxnId="{66858C64-F614-4642-A8EB-1F3ADF6D57F4}">
      <dgm:prSet/>
      <dgm:spPr/>
      <dgm:t>
        <a:bodyPr/>
        <a:lstStyle/>
        <a:p>
          <a:endParaRPr lang="es-CR"/>
        </a:p>
      </dgm:t>
    </dgm:pt>
    <dgm:pt modelId="{4BB097B7-5AA5-4EAF-8685-D5B5C6091ADB}" type="sibTrans" cxnId="{66858C64-F614-4642-A8EB-1F3ADF6D57F4}">
      <dgm:prSet/>
      <dgm:spPr/>
      <dgm:t>
        <a:bodyPr/>
        <a:lstStyle/>
        <a:p>
          <a:endParaRPr lang="es-CR"/>
        </a:p>
      </dgm:t>
    </dgm:pt>
    <dgm:pt modelId="{9CED2B54-4D65-4AF8-A18D-7FFDF076475A}">
      <dgm:prSet phldrT="[Texto]"/>
      <dgm:spPr/>
      <dgm:t>
        <a:bodyPr/>
        <a:lstStyle/>
        <a:p>
          <a:pPr algn="just"/>
          <a:r>
            <a:rPr lang="es-CR" dirty="0"/>
            <a:t>organizaciones en donde representa a la entidad (cámaras gremiales, BNV, </a:t>
          </a:r>
          <a:r>
            <a:rPr lang="es-CR" dirty="0" err="1"/>
            <a:t>Interclear</a:t>
          </a:r>
          <a:r>
            <a:rPr lang="es-CR" dirty="0"/>
            <a:t>)</a:t>
          </a:r>
        </a:p>
      </dgm:t>
    </dgm:pt>
    <dgm:pt modelId="{F07D8C57-4207-4689-8C26-020EE853FA5E}" type="parTrans" cxnId="{2349421E-C4BF-4FA3-9145-88C30F73098E}">
      <dgm:prSet/>
      <dgm:spPr/>
      <dgm:t>
        <a:bodyPr/>
        <a:lstStyle/>
        <a:p>
          <a:endParaRPr lang="es-CR"/>
        </a:p>
      </dgm:t>
    </dgm:pt>
    <dgm:pt modelId="{0E85815D-D11C-4B24-8AFC-CDA2C8C8FFA1}" type="sibTrans" cxnId="{2349421E-C4BF-4FA3-9145-88C30F73098E}">
      <dgm:prSet/>
      <dgm:spPr/>
      <dgm:t>
        <a:bodyPr/>
        <a:lstStyle/>
        <a:p>
          <a:endParaRPr lang="es-CR"/>
        </a:p>
      </dgm:t>
    </dgm:pt>
    <dgm:pt modelId="{B92F49A3-3075-449C-9920-07B00BC0D828}">
      <dgm:prSet phldrT="[Texto]"/>
      <dgm:spPr/>
      <dgm:t>
        <a:bodyPr/>
        <a:lstStyle/>
        <a:p>
          <a:pPr algn="just"/>
          <a:r>
            <a:rPr lang="es-CR" dirty="0"/>
            <a:t>organizaciones sin fines de lucro no relacionadas con la actividad financiera (fundaciones) </a:t>
          </a:r>
        </a:p>
      </dgm:t>
    </dgm:pt>
    <dgm:pt modelId="{4C26E927-D815-438D-A701-B432D4757822}" type="sibTrans" cxnId="{A724432F-166B-4476-AD83-DD9AA5CAEE2D}">
      <dgm:prSet/>
      <dgm:spPr/>
      <dgm:t>
        <a:bodyPr/>
        <a:lstStyle/>
        <a:p>
          <a:endParaRPr lang="es-CR"/>
        </a:p>
      </dgm:t>
    </dgm:pt>
    <dgm:pt modelId="{022F18FA-C72F-492B-9CA1-784979DC93CA}" type="parTrans" cxnId="{A724432F-166B-4476-AD83-DD9AA5CAEE2D}">
      <dgm:prSet/>
      <dgm:spPr/>
      <dgm:t>
        <a:bodyPr/>
        <a:lstStyle/>
        <a:p>
          <a:endParaRPr lang="es-CR"/>
        </a:p>
      </dgm:t>
    </dgm:pt>
    <dgm:pt modelId="{A7353EAB-A85E-4711-B53B-C8C0AD10BBE5}">
      <dgm:prSet phldrT="[Texto]"/>
      <dgm:spPr/>
      <dgm:t>
        <a:bodyPr/>
        <a:lstStyle/>
        <a:p>
          <a:pPr algn="just"/>
          <a:r>
            <a:rPr lang="es-CR" dirty="0"/>
            <a:t>empresas para gestionar los intereses económicos personales del miembro o sus familiares, siempre que no requieran gestión diaria.</a:t>
          </a:r>
        </a:p>
      </dgm:t>
    </dgm:pt>
    <dgm:pt modelId="{C5DCB01E-DF43-4E33-BE94-90D8AF388E2A}" type="sibTrans" cxnId="{EBA3159E-E2A7-4BBF-B094-5B7FBA814CC1}">
      <dgm:prSet/>
      <dgm:spPr/>
      <dgm:t>
        <a:bodyPr/>
        <a:lstStyle/>
        <a:p>
          <a:endParaRPr lang="es-CR"/>
        </a:p>
      </dgm:t>
    </dgm:pt>
    <dgm:pt modelId="{F564E208-9438-44A9-90A2-1F4EDFB5DF6E}" type="parTrans" cxnId="{EBA3159E-E2A7-4BBF-B094-5B7FBA814CC1}">
      <dgm:prSet/>
      <dgm:spPr/>
      <dgm:t>
        <a:bodyPr/>
        <a:lstStyle/>
        <a:p>
          <a:endParaRPr lang="es-CR"/>
        </a:p>
      </dgm:t>
    </dgm:pt>
    <dgm:pt modelId="{C56FAD94-99A4-4C01-B20B-DE485211F066}">
      <dgm:prSet phldrT="[Texto]"/>
      <dgm:spPr/>
      <dgm:t>
        <a:bodyPr/>
        <a:lstStyle/>
        <a:p>
          <a:pPr algn="just"/>
          <a:endParaRPr lang="es-CR" dirty="0"/>
        </a:p>
      </dgm:t>
    </dgm:pt>
    <dgm:pt modelId="{43CA946B-BD15-493C-99A7-C6B9CA00C080}" type="parTrans" cxnId="{8E2C3C20-5E4C-44F0-81A8-AD88C8A9A489}">
      <dgm:prSet/>
      <dgm:spPr/>
      <dgm:t>
        <a:bodyPr/>
        <a:lstStyle/>
        <a:p>
          <a:endParaRPr lang="es-CR"/>
        </a:p>
      </dgm:t>
    </dgm:pt>
    <dgm:pt modelId="{E2F670ED-EF2D-4A52-9FB3-5987F2582134}" type="sibTrans" cxnId="{8E2C3C20-5E4C-44F0-81A8-AD88C8A9A489}">
      <dgm:prSet/>
      <dgm:spPr/>
      <dgm:t>
        <a:bodyPr/>
        <a:lstStyle/>
        <a:p>
          <a:endParaRPr lang="es-CR"/>
        </a:p>
      </dgm:t>
    </dgm:pt>
    <dgm:pt modelId="{1A901D72-48DF-4EE6-A760-F810959F262F}">
      <dgm:prSet phldrT="[Texto]"/>
      <dgm:spPr/>
      <dgm:t>
        <a:bodyPr/>
        <a:lstStyle/>
        <a:p>
          <a:pPr algn="just"/>
          <a:endParaRPr lang="es-CR" dirty="0"/>
        </a:p>
      </dgm:t>
    </dgm:pt>
    <dgm:pt modelId="{FB5A341D-435B-4561-B1AB-C86C892D251F}" type="parTrans" cxnId="{0381F43B-9ED5-4C7D-9D59-22F92E2A2F4F}">
      <dgm:prSet/>
      <dgm:spPr/>
      <dgm:t>
        <a:bodyPr/>
        <a:lstStyle/>
        <a:p>
          <a:endParaRPr lang="es-CR"/>
        </a:p>
      </dgm:t>
    </dgm:pt>
    <dgm:pt modelId="{4D68D490-CD76-42EE-8408-C6C3AF85AA39}" type="sibTrans" cxnId="{0381F43B-9ED5-4C7D-9D59-22F92E2A2F4F}">
      <dgm:prSet/>
      <dgm:spPr/>
      <dgm:t>
        <a:bodyPr/>
        <a:lstStyle/>
        <a:p>
          <a:endParaRPr lang="es-CR"/>
        </a:p>
      </dgm:t>
    </dgm:pt>
    <dgm:pt modelId="{697A88D7-9483-465A-AD36-A98AD66847BB}">
      <dgm:prSet phldrT="[Texto]"/>
      <dgm:spPr/>
      <dgm:t>
        <a:bodyPr/>
        <a:lstStyle/>
        <a:p>
          <a:pPr algn="just"/>
          <a:r>
            <a:rPr lang="es-CR" dirty="0"/>
            <a:t>Diferentes cargos en entidades y empresas del GCF computan como 1 cargo. (siempre que no supere 10 horas diarias, no superposición horaria)</a:t>
          </a:r>
        </a:p>
      </dgm:t>
    </dgm:pt>
    <dgm:pt modelId="{6ECA80DB-1A64-41DA-825A-D593E1AC2939}" type="parTrans" cxnId="{9749B1AE-C5CE-4EB1-8CB4-43009AF9D7B9}">
      <dgm:prSet/>
      <dgm:spPr/>
      <dgm:t>
        <a:bodyPr/>
        <a:lstStyle/>
        <a:p>
          <a:endParaRPr lang="es-CR"/>
        </a:p>
      </dgm:t>
    </dgm:pt>
    <dgm:pt modelId="{12B3EE86-F03D-4C45-8D1E-D4FD428D2109}" type="sibTrans" cxnId="{9749B1AE-C5CE-4EB1-8CB4-43009AF9D7B9}">
      <dgm:prSet/>
      <dgm:spPr/>
      <dgm:t>
        <a:bodyPr/>
        <a:lstStyle/>
        <a:p>
          <a:endParaRPr lang="es-CR"/>
        </a:p>
      </dgm:t>
    </dgm:pt>
    <dgm:pt modelId="{EFAFDE4C-DFAF-4CAC-852C-383C7558A6AB}">
      <dgm:prSet phldrT="[Texto]"/>
      <dgm:spPr/>
      <dgm:t>
        <a:bodyPr/>
        <a:lstStyle/>
        <a:p>
          <a:pPr algn="just"/>
          <a:endParaRPr lang="es-CR" dirty="0"/>
        </a:p>
      </dgm:t>
    </dgm:pt>
    <dgm:pt modelId="{EF6D059D-F070-4D71-97C3-E1138D2B0C71}" type="parTrans" cxnId="{CF1AB352-5E79-4AF4-B3AD-071A8B68EF81}">
      <dgm:prSet/>
      <dgm:spPr/>
      <dgm:t>
        <a:bodyPr/>
        <a:lstStyle/>
        <a:p>
          <a:endParaRPr lang="es-CR"/>
        </a:p>
      </dgm:t>
    </dgm:pt>
    <dgm:pt modelId="{7268D452-FB4C-4A88-93DE-1885B8B3907D}" type="sibTrans" cxnId="{CF1AB352-5E79-4AF4-B3AD-071A8B68EF81}">
      <dgm:prSet/>
      <dgm:spPr/>
      <dgm:t>
        <a:bodyPr/>
        <a:lstStyle/>
        <a:p>
          <a:endParaRPr lang="es-CR"/>
        </a:p>
      </dgm:t>
    </dgm:pt>
    <dgm:pt modelId="{18F8D73B-6B64-427A-B192-95918493DBB2}">
      <dgm:prSet phldrT="[Texto]"/>
      <dgm:spPr/>
      <dgm:t>
        <a:bodyPr/>
        <a:lstStyle/>
        <a:p>
          <a:pPr algn="just"/>
          <a:endParaRPr lang="es-CR" dirty="0"/>
        </a:p>
      </dgm:t>
    </dgm:pt>
    <dgm:pt modelId="{2A9E191E-565F-4F06-A053-C1EECEA8AFB1}" type="parTrans" cxnId="{80830597-2541-4E36-B8FE-1FBD895F1A15}">
      <dgm:prSet/>
      <dgm:spPr/>
      <dgm:t>
        <a:bodyPr/>
        <a:lstStyle/>
        <a:p>
          <a:endParaRPr lang="es-CR"/>
        </a:p>
      </dgm:t>
    </dgm:pt>
    <dgm:pt modelId="{2B326BC5-F6B7-4CED-8729-377ED9123039}" type="sibTrans" cxnId="{80830597-2541-4E36-B8FE-1FBD895F1A15}">
      <dgm:prSet/>
      <dgm:spPr/>
      <dgm:t>
        <a:bodyPr/>
        <a:lstStyle/>
        <a:p>
          <a:endParaRPr lang="es-CR"/>
        </a:p>
      </dgm:t>
    </dgm:pt>
    <dgm:pt modelId="{4C0A95A5-3722-476F-B2EA-B27639AA4691}">
      <dgm:prSet phldrT="[Texto]"/>
      <dgm:spPr/>
      <dgm:t>
        <a:bodyPr/>
        <a:lstStyle/>
        <a:p>
          <a:pPr algn="just"/>
          <a:r>
            <a:rPr lang="es-CR" dirty="0"/>
            <a:t>No se computan:</a:t>
          </a:r>
        </a:p>
      </dgm:t>
    </dgm:pt>
    <dgm:pt modelId="{8A407296-376F-4FDE-80B0-EF3AC79EE33B}" type="parTrans" cxnId="{73C8689E-46DB-41BC-BD97-BEC9331A145C}">
      <dgm:prSet/>
      <dgm:spPr/>
      <dgm:t>
        <a:bodyPr/>
        <a:lstStyle/>
        <a:p>
          <a:endParaRPr lang="es-CR"/>
        </a:p>
      </dgm:t>
    </dgm:pt>
    <dgm:pt modelId="{6B8A57FC-72C2-453C-BFC0-DA0335FA5D3C}" type="sibTrans" cxnId="{73C8689E-46DB-41BC-BD97-BEC9331A145C}">
      <dgm:prSet/>
      <dgm:spPr/>
      <dgm:t>
        <a:bodyPr/>
        <a:lstStyle/>
        <a:p>
          <a:endParaRPr lang="es-CR"/>
        </a:p>
      </dgm:t>
    </dgm:pt>
    <dgm:pt modelId="{19DF1D10-75EC-4034-A1B5-9D5ED4BE1E36}" type="pres">
      <dgm:prSet presAssocID="{CCFFF7BA-425D-4770-A434-9BB33E1EF907}" presName="Name0" presStyleCnt="0">
        <dgm:presLayoutVars>
          <dgm:dir/>
          <dgm:animLvl val="lvl"/>
          <dgm:resizeHandles val="exact"/>
        </dgm:presLayoutVars>
      </dgm:prSet>
      <dgm:spPr/>
    </dgm:pt>
    <dgm:pt modelId="{00CD6D67-3068-4FBC-9899-4135E8319D59}" type="pres">
      <dgm:prSet presAssocID="{1B518359-0821-4DB0-A568-CFD9D70046F2}" presName="composite" presStyleCnt="0"/>
      <dgm:spPr/>
    </dgm:pt>
    <dgm:pt modelId="{FD8CC8C6-E303-49ED-9E51-31D59B93E071}" type="pres">
      <dgm:prSet presAssocID="{1B518359-0821-4DB0-A568-CFD9D70046F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BD264EA-BD5C-464E-AC99-79D1E2C312C3}" type="pres">
      <dgm:prSet presAssocID="{1B518359-0821-4DB0-A568-CFD9D70046F2}" presName="desTx" presStyleLbl="alignAccFollowNode1" presStyleIdx="0" presStyleCnt="2">
        <dgm:presLayoutVars>
          <dgm:bulletEnabled val="1"/>
        </dgm:presLayoutVars>
      </dgm:prSet>
      <dgm:spPr/>
    </dgm:pt>
    <dgm:pt modelId="{E4471766-2C6B-4090-A39F-54CDD406FC04}" type="pres">
      <dgm:prSet presAssocID="{C66578F4-E2C6-42B5-90C8-8A4808D1B8EE}" presName="space" presStyleCnt="0"/>
      <dgm:spPr/>
    </dgm:pt>
    <dgm:pt modelId="{E3E3CA89-9A83-42DD-BD4F-5C7E04385BAF}" type="pres">
      <dgm:prSet presAssocID="{DE7397EE-85D6-456D-8EDE-F7A4C800146A}" presName="composite" presStyleCnt="0"/>
      <dgm:spPr/>
    </dgm:pt>
    <dgm:pt modelId="{A786D2E6-B05C-4611-A7DD-7E1E0593302C}" type="pres">
      <dgm:prSet presAssocID="{DE7397EE-85D6-456D-8EDE-F7A4C800146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A3EFEE8-57FA-487A-B7BA-32491EAC7ADF}" type="pres">
      <dgm:prSet presAssocID="{DE7397EE-85D6-456D-8EDE-F7A4C800146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5113107-F3EE-4FE8-B33C-A36C577A7F82}" type="presOf" srcId="{CCFFF7BA-425D-4770-A434-9BB33E1EF907}" destId="{19DF1D10-75EC-4034-A1B5-9D5ED4BE1E36}" srcOrd="0" destOrd="0" presId="urn:microsoft.com/office/officeart/2005/8/layout/hList1"/>
    <dgm:cxn modelId="{B7B78C08-12C8-4E66-B2F2-FB2FEA8E66E7}" type="presOf" srcId="{9F5E91AC-5C17-4D17-A591-D48EE7879F62}" destId="{2BD264EA-BD5C-464E-AC99-79D1E2C312C3}" srcOrd="0" destOrd="4" presId="urn:microsoft.com/office/officeart/2005/8/layout/hList1"/>
    <dgm:cxn modelId="{2349421E-C4BF-4FA3-9145-88C30F73098E}" srcId="{4C0A95A5-3722-476F-B2EA-B27639AA4691}" destId="{9CED2B54-4D65-4AF8-A18D-7FFDF076475A}" srcOrd="0" destOrd="0" parTransId="{F07D8C57-4207-4689-8C26-020EE853FA5E}" sibTransId="{0E85815D-D11C-4B24-8AFC-CDA2C8C8FFA1}"/>
    <dgm:cxn modelId="{8E2C3C20-5E4C-44F0-81A8-AD88C8A9A489}" srcId="{1B518359-0821-4DB0-A568-CFD9D70046F2}" destId="{C56FAD94-99A4-4C01-B20B-DE485211F066}" srcOrd="1" destOrd="0" parTransId="{43CA946B-BD15-493C-99A7-C6B9CA00C080}" sibTransId="{E2F670ED-EF2D-4A52-9FB3-5987F2582134}"/>
    <dgm:cxn modelId="{A724432F-166B-4476-AD83-DD9AA5CAEE2D}" srcId="{4C0A95A5-3722-476F-B2EA-B27639AA4691}" destId="{B92F49A3-3075-449C-9920-07B00BC0D828}" srcOrd="1" destOrd="0" parTransId="{022F18FA-C72F-492B-9CA1-784979DC93CA}" sibTransId="{4C26E927-D815-438D-A701-B432D4757822}"/>
    <dgm:cxn modelId="{A458E639-4999-4927-AD90-283097BE68D0}" type="presOf" srcId="{5A67D29B-5941-431D-B91B-40915403140D}" destId="{2BD264EA-BD5C-464E-AC99-79D1E2C312C3}" srcOrd="0" destOrd="6" presId="urn:microsoft.com/office/officeart/2005/8/layout/hList1"/>
    <dgm:cxn modelId="{0381F43B-9ED5-4C7D-9D59-22F92E2A2F4F}" srcId="{1B518359-0821-4DB0-A568-CFD9D70046F2}" destId="{1A901D72-48DF-4EE6-A760-F810959F262F}" srcOrd="3" destOrd="0" parTransId="{FB5A341D-435B-4561-B1AB-C86C892D251F}" sibTransId="{4D68D490-CD76-42EE-8408-C6C3AF85AA39}"/>
    <dgm:cxn modelId="{66858C64-F614-4642-A8EB-1F3ADF6D57F4}" srcId="{1A901D72-48DF-4EE6-A760-F810959F262F}" destId="{E3A643D8-C61E-4FED-AC52-BBCA614E82F7}" srcOrd="2" destOrd="0" parTransId="{55F60465-622B-42EB-BD9E-878E2954BAA0}" sibTransId="{4BB097B7-5AA5-4EAF-8685-D5B5C6091ADB}"/>
    <dgm:cxn modelId="{DFF8A146-DC12-45AA-B827-1D87759031EB}" srcId="{CCFFF7BA-425D-4770-A434-9BB33E1EF907}" destId="{1B518359-0821-4DB0-A568-CFD9D70046F2}" srcOrd="0" destOrd="0" parTransId="{6C1027AE-83AF-4731-BFE2-D9E2A92828C7}" sibTransId="{C66578F4-E2C6-42B5-90C8-8A4808D1B8EE}"/>
    <dgm:cxn modelId="{C6D6D167-4EB3-41B9-BB44-B68296842675}" srcId="{CCFFF7BA-425D-4770-A434-9BB33E1EF907}" destId="{DE7397EE-85D6-456D-8EDE-F7A4C800146A}" srcOrd="1" destOrd="0" parTransId="{8E14796A-EAE9-4756-A0DD-6B5F81C1BC50}" sibTransId="{19AC20ED-80EB-40A0-9453-E73B4FF47A27}"/>
    <dgm:cxn modelId="{112F824C-F20C-4A38-9CE7-F3C74B2EB00D}" srcId="{DE7397EE-85D6-456D-8EDE-F7A4C800146A}" destId="{8AA77C58-D773-4F77-A82E-4D155D9FC0B5}" srcOrd="2" destOrd="0" parTransId="{BF8AC20A-4790-4B14-A6DC-A647678AE273}" sibTransId="{9EEE092E-41CC-415B-9DC0-F4820CB90587}"/>
    <dgm:cxn modelId="{FBE12452-4F44-4A2B-9563-D5B93C308808}" srcId="{DE7397EE-85D6-456D-8EDE-F7A4C800146A}" destId="{433F5801-FAF7-48C2-8DED-B4AD69D44251}" srcOrd="1" destOrd="0" parTransId="{32156091-C6B0-46ED-A1E5-C474E0150ADB}" sibTransId="{E7141D2E-6761-4774-ABD5-81DE810D03EF}"/>
    <dgm:cxn modelId="{CF1AB352-5E79-4AF4-B3AD-071A8B68EF81}" srcId="{4C0A95A5-3722-476F-B2EA-B27639AA4691}" destId="{EFAFDE4C-DFAF-4CAC-852C-383C7558A6AB}" srcOrd="3" destOrd="0" parTransId="{EF6D059D-F070-4D71-97C3-E1138D2B0C71}" sibTransId="{7268D452-FB4C-4A88-93DE-1885B8B3907D}"/>
    <dgm:cxn modelId="{A71AB873-D8D2-4BF4-96CA-6D957CC761F8}" type="presOf" srcId="{B92F49A3-3075-449C-9920-07B00BC0D828}" destId="{0A3EFEE8-57FA-487A-B7BA-32491EAC7ADF}" srcOrd="0" destOrd="5" presId="urn:microsoft.com/office/officeart/2005/8/layout/hList1"/>
    <dgm:cxn modelId="{7B5A2C55-68C0-460B-A693-D53AD3FB58DF}" type="presOf" srcId="{1B518359-0821-4DB0-A568-CFD9D70046F2}" destId="{FD8CC8C6-E303-49ED-9E51-31D59B93E071}" srcOrd="0" destOrd="0" presId="urn:microsoft.com/office/officeart/2005/8/layout/hList1"/>
    <dgm:cxn modelId="{8E59F856-6974-4185-9F75-A9A93BFBA066}" srcId="{DE7397EE-85D6-456D-8EDE-F7A4C800146A}" destId="{4B2A9AFE-02EA-46E9-87A9-C4487F32E178}" srcOrd="0" destOrd="0" parTransId="{C87B32F1-6DA8-4B95-92B2-E12C9E327238}" sibTransId="{8A5C336F-D725-456D-9628-B3E7DEBC7E2E}"/>
    <dgm:cxn modelId="{52AC1F7C-B5E5-493C-B1D6-95D98F40DF73}" srcId="{C56FAD94-99A4-4C01-B20B-DE485211F066}" destId="{AF0DF71D-1052-4AA0-831B-E205B9792FBC}" srcOrd="0" destOrd="0" parTransId="{4A13F192-26E0-4E24-874A-0FDAAA30A1C2}" sibTransId="{AD5DE17C-E09F-4680-A1AD-F7913F017C0D}"/>
    <dgm:cxn modelId="{9328448B-2861-4D77-92EE-AAEC24AAAD3C}" type="presOf" srcId="{EFAFDE4C-DFAF-4CAC-852C-383C7558A6AB}" destId="{0A3EFEE8-57FA-487A-B7BA-32491EAC7ADF}" srcOrd="0" destOrd="7" presId="urn:microsoft.com/office/officeart/2005/8/layout/hList1"/>
    <dgm:cxn modelId="{67690594-2F1D-4AF2-B58A-439491D17833}" type="presOf" srcId="{3B1D08A8-20DE-4F6F-870B-2D35A27A857C}" destId="{2BD264EA-BD5C-464E-AC99-79D1E2C312C3}" srcOrd="0" destOrd="0" presId="urn:microsoft.com/office/officeart/2005/8/layout/hList1"/>
    <dgm:cxn modelId="{4BE54695-F16E-45BD-ADDF-198A975F0553}" type="presOf" srcId="{4C0A95A5-3722-476F-B2EA-B27639AA4691}" destId="{0A3EFEE8-57FA-487A-B7BA-32491EAC7ADF}" srcOrd="0" destOrd="3" presId="urn:microsoft.com/office/officeart/2005/8/layout/hList1"/>
    <dgm:cxn modelId="{80830597-2541-4E36-B8FE-1FBD895F1A15}" srcId="{1A901D72-48DF-4EE6-A760-F810959F262F}" destId="{18F8D73B-6B64-427A-B192-95918493DBB2}" srcOrd="1" destOrd="0" parTransId="{2A9E191E-565F-4F06-A053-C1EECEA8AFB1}" sibTransId="{2B326BC5-F6B7-4CED-8729-377ED9123039}"/>
    <dgm:cxn modelId="{AFFD9599-EA30-4FC5-BF2C-B60B7E431F71}" type="presOf" srcId="{86EEED11-1503-4A0F-8AE6-52AFB40E7D9F}" destId="{2BD264EA-BD5C-464E-AC99-79D1E2C312C3}" srcOrd="0" destOrd="3" presId="urn:microsoft.com/office/officeart/2005/8/layout/hList1"/>
    <dgm:cxn modelId="{EBA3159E-E2A7-4BBF-B094-5B7FBA814CC1}" srcId="{4C0A95A5-3722-476F-B2EA-B27639AA4691}" destId="{A7353EAB-A85E-4711-B53B-C8C0AD10BBE5}" srcOrd="2" destOrd="0" parTransId="{F564E208-9438-44A9-90A2-1F4EDFB5DF6E}" sibTransId="{C5DCB01E-DF43-4E33-BE94-90D8AF388E2A}"/>
    <dgm:cxn modelId="{73C8689E-46DB-41BC-BD97-BEC9331A145C}" srcId="{DE7397EE-85D6-456D-8EDE-F7A4C800146A}" destId="{4C0A95A5-3722-476F-B2EA-B27639AA4691}" srcOrd="3" destOrd="0" parTransId="{8A407296-376F-4FDE-80B0-EF3AC79EE33B}" sibTransId="{6B8A57FC-72C2-453C-BFC0-DA0335FA5D3C}"/>
    <dgm:cxn modelId="{82F3C19E-EBF9-4177-913B-E3053984C896}" srcId="{1B518359-0821-4DB0-A568-CFD9D70046F2}" destId="{3B1D08A8-20DE-4F6F-870B-2D35A27A857C}" srcOrd="0" destOrd="0" parTransId="{7FB9DB24-3852-4985-B875-8994FB107675}" sibTransId="{F8FCD915-F14F-4698-81AD-6F36A916E987}"/>
    <dgm:cxn modelId="{E83898A2-2EE4-478F-B82A-5DF5AC257878}" type="presOf" srcId="{AF0DF71D-1052-4AA0-831B-E205B9792FBC}" destId="{2BD264EA-BD5C-464E-AC99-79D1E2C312C3}" srcOrd="0" destOrd="2" presId="urn:microsoft.com/office/officeart/2005/8/layout/hList1"/>
    <dgm:cxn modelId="{876589A5-BD96-4342-BCD6-75020C6D29E3}" srcId="{1B518359-0821-4DB0-A568-CFD9D70046F2}" destId="{9F5E91AC-5C17-4D17-A591-D48EE7879F62}" srcOrd="2" destOrd="0" parTransId="{ABA64EC9-8126-4F49-8FFD-97EE29437653}" sibTransId="{62F0009D-8EA7-4239-9971-CCBFF6D33C94}"/>
    <dgm:cxn modelId="{8E18ABA6-AB07-4F63-BD6D-7AC358300FF2}" type="presOf" srcId="{DE7397EE-85D6-456D-8EDE-F7A4C800146A}" destId="{A786D2E6-B05C-4611-A7DD-7E1E0593302C}" srcOrd="0" destOrd="0" presId="urn:microsoft.com/office/officeart/2005/8/layout/hList1"/>
    <dgm:cxn modelId="{179E5DAA-FFD7-4AEE-B6B6-DA1724FF46DF}" type="presOf" srcId="{9CED2B54-4D65-4AF8-A18D-7FFDF076475A}" destId="{0A3EFEE8-57FA-487A-B7BA-32491EAC7ADF}" srcOrd="0" destOrd="4" presId="urn:microsoft.com/office/officeart/2005/8/layout/hList1"/>
    <dgm:cxn modelId="{9749B1AE-C5CE-4EB1-8CB4-43009AF9D7B9}" srcId="{DE7397EE-85D6-456D-8EDE-F7A4C800146A}" destId="{697A88D7-9483-465A-AD36-A98AD66847BB}" srcOrd="4" destOrd="0" parTransId="{6ECA80DB-1A64-41DA-825A-D593E1AC2939}" sibTransId="{12B3EE86-F03D-4C45-8D1E-D4FD428D2109}"/>
    <dgm:cxn modelId="{458D17BA-8E4A-476B-A711-C988EFD205DA}" srcId="{1A901D72-48DF-4EE6-A760-F810959F262F}" destId="{5A67D29B-5941-431D-B91B-40915403140D}" srcOrd="0" destOrd="0" parTransId="{739C0E77-C822-4D17-80FB-5215B5408F46}" sibTransId="{096CAF8B-588C-473B-9AA7-B9721FC3E208}"/>
    <dgm:cxn modelId="{D9AC1CC7-878C-42F4-A727-9A351B32226C}" type="presOf" srcId="{18F8D73B-6B64-427A-B192-95918493DBB2}" destId="{2BD264EA-BD5C-464E-AC99-79D1E2C312C3}" srcOrd="0" destOrd="7" presId="urn:microsoft.com/office/officeart/2005/8/layout/hList1"/>
    <dgm:cxn modelId="{0ECD00CF-C0CD-4362-BE25-465686B7D8F4}" type="presOf" srcId="{697A88D7-9483-465A-AD36-A98AD66847BB}" destId="{0A3EFEE8-57FA-487A-B7BA-32491EAC7ADF}" srcOrd="0" destOrd="8" presId="urn:microsoft.com/office/officeart/2005/8/layout/hList1"/>
    <dgm:cxn modelId="{A699BEDA-0454-4604-B232-4769FF7C8EE4}" srcId="{C56FAD94-99A4-4C01-B20B-DE485211F066}" destId="{86EEED11-1503-4A0F-8AE6-52AFB40E7D9F}" srcOrd="1" destOrd="0" parTransId="{3FAF2CAC-3E55-4AC8-AE6E-4D9307153179}" sibTransId="{441FD027-3DBE-4098-B2AD-BFC016717070}"/>
    <dgm:cxn modelId="{7B5009E1-326E-4F55-9CF9-27AD58184DD4}" type="presOf" srcId="{A7353EAB-A85E-4711-B53B-C8C0AD10BBE5}" destId="{0A3EFEE8-57FA-487A-B7BA-32491EAC7ADF}" srcOrd="0" destOrd="6" presId="urn:microsoft.com/office/officeart/2005/8/layout/hList1"/>
    <dgm:cxn modelId="{EA2A25E2-9F0C-4A79-98D9-89FA5CA5814A}" type="presOf" srcId="{C56FAD94-99A4-4C01-B20B-DE485211F066}" destId="{2BD264EA-BD5C-464E-AC99-79D1E2C312C3}" srcOrd="0" destOrd="1" presId="urn:microsoft.com/office/officeart/2005/8/layout/hList1"/>
    <dgm:cxn modelId="{CF45DAE7-93B4-447D-AB2A-B4E7C3FDDA1F}" type="presOf" srcId="{1A901D72-48DF-4EE6-A760-F810959F262F}" destId="{2BD264EA-BD5C-464E-AC99-79D1E2C312C3}" srcOrd="0" destOrd="5" presId="urn:microsoft.com/office/officeart/2005/8/layout/hList1"/>
    <dgm:cxn modelId="{8EABEBEA-87A1-4C09-9D34-0600232A718C}" type="presOf" srcId="{433F5801-FAF7-48C2-8DED-B4AD69D44251}" destId="{0A3EFEE8-57FA-487A-B7BA-32491EAC7ADF}" srcOrd="0" destOrd="1" presId="urn:microsoft.com/office/officeart/2005/8/layout/hList1"/>
    <dgm:cxn modelId="{DBDFB9EF-C3C2-4288-9883-B79E7F9E4238}" type="presOf" srcId="{E3A643D8-C61E-4FED-AC52-BBCA614E82F7}" destId="{2BD264EA-BD5C-464E-AC99-79D1E2C312C3}" srcOrd="0" destOrd="8" presId="urn:microsoft.com/office/officeart/2005/8/layout/hList1"/>
    <dgm:cxn modelId="{BDF494F4-CA18-486B-AF85-C6A7269D011D}" type="presOf" srcId="{4B2A9AFE-02EA-46E9-87A9-C4487F32E178}" destId="{0A3EFEE8-57FA-487A-B7BA-32491EAC7ADF}" srcOrd="0" destOrd="0" presId="urn:microsoft.com/office/officeart/2005/8/layout/hList1"/>
    <dgm:cxn modelId="{C5FF89F9-1FD9-46D1-842C-EB8A135F87B5}" type="presOf" srcId="{8AA77C58-D773-4F77-A82E-4D155D9FC0B5}" destId="{0A3EFEE8-57FA-487A-B7BA-32491EAC7ADF}" srcOrd="0" destOrd="2" presId="urn:microsoft.com/office/officeart/2005/8/layout/hList1"/>
    <dgm:cxn modelId="{2D522C0C-FB89-4E80-8F0C-EA7EDB9B38DF}" type="presParOf" srcId="{19DF1D10-75EC-4034-A1B5-9D5ED4BE1E36}" destId="{00CD6D67-3068-4FBC-9899-4135E8319D59}" srcOrd="0" destOrd="0" presId="urn:microsoft.com/office/officeart/2005/8/layout/hList1"/>
    <dgm:cxn modelId="{4BEE80E5-3F8A-412D-BB0F-0E375DFAF54E}" type="presParOf" srcId="{00CD6D67-3068-4FBC-9899-4135E8319D59}" destId="{FD8CC8C6-E303-49ED-9E51-31D59B93E071}" srcOrd="0" destOrd="0" presId="urn:microsoft.com/office/officeart/2005/8/layout/hList1"/>
    <dgm:cxn modelId="{A5BA5AE2-10E1-495D-9D18-82E21A8ACA19}" type="presParOf" srcId="{00CD6D67-3068-4FBC-9899-4135E8319D59}" destId="{2BD264EA-BD5C-464E-AC99-79D1E2C312C3}" srcOrd="1" destOrd="0" presId="urn:microsoft.com/office/officeart/2005/8/layout/hList1"/>
    <dgm:cxn modelId="{69681B8C-3053-4006-8457-3D543DB9FA9B}" type="presParOf" srcId="{19DF1D10-75EC-4034-A1B5-9D5ED4BE1E36}" destId="{E4471766-2C6B-4090-A39F-54CDD406FC04}" srcOrd="1" destOrd="0" presId="urn:microsoft.com/office/officeart/2005/8/layout/hList1"/>
    <dgm:cxn modelId="{BF05A30E-33B9-4845-85FD-935497D613C2}" type="presParOf" srcId="{19DF1D10-75EC-4034-A1B5-9D5ED4BE1E36}" destId="{E3E3CA89-9A83-42DD-BD4F-5C7E04385BAF}" srcOrd="2" destOrd="0" presId="urn:microsoft.com/office/officeart/2005/8/layout/hList1"/>
    <dgm:cxn modelId="{D46EE02C-1A6F-40A1-9739-C28A856FDFC8}" type="presParOf" srcId="{E3E3CA89-9A83-42DD-BD4F-5C7E04385BAF}" destId="{A786D2E6-B05C-4611-A7DD-7E1E0593302C}" srcOrd="0" destOrd="0" presId="urn:microsoft.com/office/officeart/2005/8/layout/hList1"/>
    <dgm:cxn modelId="{9BEEACE6-5770-4E09-B53C-09BEAA11C7F2}" type="presParOf" srcId="{E3E3CA89-9A83-42DD-BD4F-5C7E04385BAF}" destId="{0A3EFEE8-57FA-487A-B7BA-32491EAC7A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FFF7BA-425D-4770-A434-9BB33E1EF90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1B518359-0821-4DB0-A568-CFD9D70046F2}">
      <dgm:prSet phldrT="[Texto]"/>
      <dgm:spPr/>
      <dgm:t>
        <a:bodyPr/>
        <a:lstStyle/>
        <a:p>
          <a:r>
            <a:rPr lang="es-CR" dirty="0"/>
            <a:t>Conflicto de intereses</a:t>
          </a:r>
        </a:p>
      </dgm:t>
    </dgm:pt>
    <dgm:pt modelId="{6C1027AE-83AF-4731-BFE2-D9E2A92828C7}" type="parTrans" cxnId="{DFF8A146-DC12-45AA-B827-1D87759031EB}">
      <dgm:prSet/>
      <dgm:spPr/>
      <dgm:t>
        <a:bodyPr/>
        <a:lstStyle/>
        <a:p>
          <a:endParaRPr lang="es-CR"/>
        </a:p>
      </dgm:t>
    </dgm:pt>
    <dgm:pt modelId="{C66578F4-E2C6-42B5-90C8-8A4808D1B8EE}" type="sibTrans" cxnId="{DFF8A146-DC12-45AA-B827-1D87759031EB}">
      <dgm:prSet/>
      <dgm:spPr/>
      <dgm:t>
        <a:bodyPr/>
        <a:lstStyle/>
        <a:p>
          <a:endParaRPr lang="es-CR"/>
        </a:p>
      </dgm:t>
    </dgm:pt>
    <dgm:pt modelId="{3B1D08A8-20DE-4F6F-870B-2D35A27A857C}">
      <dgm:prSet phldrT="[Texto]"/>
      <dgm:spPr/>
      <dgm:t>
        <a:bodyPr/>
        <a:lstStyle/>
        <a:p>
          <a:pPr algn="just"/>
          <a:r>
            <a:rPr lang="es-CR" dirty="0"/>
            <a:t>Valorar cualquier conflicto de intereses (real, potencial o en apariencia) de un directivo o AG, cuando este notifique o cuando la entidad tenga conocimiento por otras vías.</a:t>
          </a:r>
        </a:p>
      </dgm:t>
    </dgm:pt>
    <dgm:pt modelId="{7FB9DB24-3852-4985-B875-8994FB107675}" type="parTrans" cxnId="{82F3C19E-EBF9-4177-913B-E3053984C896}">
      <dgm:prSet/>
      <dgm:spPr/>
      <dgm:t>
        <a:bodyPr/>
        <a:lstStyle/>
        <a:p>
          <a:endParaRPr lang="es-CR"/>
        </a:p>
      </dgm:t>
    </dgm:pt>
    <dgm:pt modelId="{F8FCD915-F14F-4698-81AD-6F36A916E987}" type="sibTrans" cxnId="{82F3C19E-EBF9-4177-913B-E3053984C896}">
      <dgm:prSet/>
      <dgm:spPr/>
      <dgm:t>
        <a:bodyPr/>
        <a:lstStyle/>
        <a:p>
          <a:endParaRPr lang="es-CR"/>
        </a:p>
      </dgm:t>
    </dgm:pt>
    <dgm:pt modelId="{9F5E91AC-5C17-4D17-A591-D48EE7879F62}">
      <dgm:prSet phldrT="[Texto]"/>
      <dgm:spPr/>
      <dgm:t>
        <a:bodyPr/>
        <a:lstStyle/>
        <a:p>
          <a:pPr algn="just"/>
          <a:r>
            <a:rPr lang="es-CR" dirty="0"/>
            <a:t>Un directivo o AG no puede desempeñarse  en entidades o empresas de otros grupos o conglomerados financieros.</a:t>
          </a:r>
        </a:p>
      </dgm:t>
    </dgm:pt>
    <dgm:pt modelId="{ABA64EC9-8126-4F49-8FFD-97EE29437653}" type="parTrans" cxnId="{876589A5-BD96-4342-BCD6-75020C6D29E3}">
      <dgm:prSet/>
      <dgm:spPr/>
      <dgm:t>
        <a:bodyPr/>
        <a:lstStyle/>
        <a:p>
          <a:endParaRPr lang="es-CR"/>
        </a:p>
      </dgm:t>
    </dgm:pt>
    <dgm:pt modelId="{62F0009D-8EA7-4239-9971-CCBFF6D33C94}" type="sibTrans" cxnId="{876589A5-BD96-4342-BCD6-75020C6D29E3}">
      <dgm:prSet/>
      <dgm:spPr/>
      <dgm:t>
        <a:bodyPr/>
        <a:lstStyle/>
        <a:p>
          <a:endParaRPr lang="es-CR"/>
        </a:p>
      </dgm:t>
    </dgm:pt>
    <dgm:pt modelId="{86EEED11-1503-4A0F-8AE6-52AFB40E7D9F}">
      <dgm:prSet phldrT="[Texto]"/>
      <dgm:spPr/>
      <dgm:t>
        <a:bodyPr/>
        <a:lstStyle/>
        <a:p>
          <a:pPr algn="just"/>
          <a:r>
            <a:rPr lang="es-CR" dirty="0"/>
            <a:t>Si medidas preventivas o mitigadoras no son suficientes, Superintendencia puede solicitar ajustes.</a:t>
          </a:r>
        </a:p>
      </dgm:t>
    </dgm:pt>
    <dgm:pt modelId="{3FAF2CAC-3E55-4AC8-AE6E-4D9307153179}" type="parTrans" cxnId="{A699BEDA-0454-4604-B232-4769FF7C8EE4}">
      <dgm:prSet/>
      <dgm:spPr/>
      <dgm:t>
        <a:bodyPr/>
        <a:lstStyle/>
        <a:p>
          <a:endParaRPr lang="es-CR"/>
        </a:p>
      </dgm:t>
    </dgm:pt>
    <dgm:pt modelId="{441FD027-3DBE-4098-B2AD-BFC016717070}" type="sibTrans" cxnId="{A699BEDA-0454-4604-B232-4769FF7C8EE4}">
      <dgm:prSet/>
      <dgm:spPr/>
      <dgm:t>
        <a:bodyPr/>
        <a:lstStyle/>
        <a:p>
          <a:endParaRPr lang="es-CR"/>
        </a:p>
      </dgm:t>
    </dgm:pt>
    <dgm:pt modelId="{EC969FA2-5417-4683-874B-3757B311ED63}">
      <dgm:prSet phldrT="[Texto]"/>
      <dgm:spPr/>
      <dgm:t>
        <a:bodyPr/>
        <a:lstStyle/>
        <a:p>
          <a:pPr algn="just">
            <a:buFont typeface="Courier New" panose="02070309020205020404" pitchFamily="49" charset="0"/>
            <a:buChar char="o"/>
          </a:pPr>
          <a:r>
            <a:rPr lang="es-CR" dirty="0"/>
            <a:t>Definir medidas preventivas o mitigadoras </a:t>
          </a:r>
        </a:p>
      </dgm:t>
    </dgm:pt>
    <dgm:pt modelId="{3A72DFF6-2E38-4F5B-91B1-516F6CC025A0}" type="parTrans" cxnId="{3C2B3713-5398-44F1-A411-C9D88AF6C04B}">
      <dgm:prSet/>
      <dgm:spPr/>
      <dgm:t>
        <a:bodyPr/>
        <a:lstStyle/>
        <a:p>
          <a:endParaRPr lang="es-CR"/>
        </a:p>
      </dgm:t>
    </dgm:pt>
    <dgm:pt modelId="{2516218D-0B81-4A65-A3B1-240AA3043F06}" type="sibTrans" cxnId="{3C2B3713-5398-44F1-A411-C9D88AF6C04B}">
      <dgm:prSet/>
      <dgm:spPr/>
      <dgm:t>
        <a:bodyPr/>
        <a:lstStyle/>
        <a:p>
          <a:endParaRPr lang="es-CR"/>
        </a:p>
      </dgm:t>
    </dgm:pt>
    <dgm:pt modelId="{410C6B1B-E984-42E1-B14D-A6EF53F72C95}">
      <dgm:prSet phldrT="[Texto]"/>
      <dgm:spPr/>
      <dgm:t>
        <a:bodyPr/>
        <a:lstStyle/>
        <a:p>
          <a:pPr algn="just"/>
          <a:r>
            <a:rPr lang="es-CR" dirty="0"/>
            <a:t>Naturaleza jurídica </a:t>
          </a:r>
        </a:p>
      </dgm:t>
    </dgm:pt>
    <dgm:pt modelId="{D8A7F193-BD31-4A0C-9F1A-410EAD179EDF}" type="parTrans" cxnId="{99CA1B8C-E36B-442B-8AC6-E719A710A75F}">
      <dgm:prSet/>
      <dgm:spPr/>
      <dgm:t>
        <a:bodyPr/>
        <a:lstStyle/>
        <a:p>
          <a:endParaRPr lang="es-CR"/>
        </a:p>
      </dgm:t>
    </dgm:pt>
    <dgm:pt modelId="{4C486B47-B20E-4D9E-85EA-3A010010F80E}" type="sibTrans" cxnId="{99CA1B8C-E36B-442B-8AC6-E719A710A75F}">
      <dgm:prSet/>
      <dgm:spPr/>
      <dgm:t>
        <a:bodyPr/>
        <a:lstStyle/>
        <a:p>
          <a:endParaRPr lang="es-CR"/>
        </a:p>
      </dgm:t>
    </dgm:pt>
    <dgm:pt modelId="{FF867704-A8B2-4FC4-96CA-2C5B7D61FC33}">
      <dgm:prSet phldrT="[Texto]"/>
      <dgm:spPr/>
      <dgm:t>
        <a:bodyPr/>
        <a:lstStyle/>
        <a:p>
          <a:pPr algn="just"/>
          <a:r>
            <a:rPr lang="es-CR" dirty="0"/>
            <a:t>Mercados en que opera</a:t>
          </a:r>
        </a:p>
      </dgm:t>
    </dgm:pt>
    <dgm:pt modelId="{8DEAB592-E33B-437B-BBB3-6DAEE5CAF292}" type="parTrans" cxnId="{B13C44A2-14B5-4E4E-AF57-E8CCBD5878E2}">
      <dgm:prSet/>
      <dgm:spPr/>
      <dgm:t>
        <a:bodyPr/>
        <a:lstStyle/>
        <a:p>
          <a:endParaRPr lang="es-CR"/>
        </a:p>
      </dgm:t>
    </dgm:pt>
    <dgm:pt modelId="{DACE04CB-9E67-430B-82A0-3A9DD381D168}" type="sibTrans" cxnId="{B13C44A2-14B5-4E4E-AF57-E8CCBD5878E2}">
      <dgm:prSet/>
      <dgm:spPr/>
      <dgm:t>
        <a:bodyPr/>
        <a:lstStyle/>
        <a:p>
          <a:endParaRPr lang="es-CR"/>
        </a:p>
      </dgm:t>
    </dgm:pt>
    <dgm:pt modelId="{84F38841-4265-4696-AF3C-6A639F99F561}">
      <dgm:prSet phldrT="[Texto]"/>
      <dgm:spPr/>
      <dgm:t>
        <a:bodyPr/>
        <a:lstStyle/>
        <a:p>
          <a:pPr algn="just"/>
          <a:endParaRPr lang="es-CR" dirty="0"/>
        </a:p>
      </dgm:t>
    </dgm:pt>
    <dgm:pt modelId="{98E3D093-187C-44EB-92CB-BD1F5CF7EE25}" type="parTrans" cxnId="{B4DE79F4-01BF-434B-9A6D-A518BED28100}">
      <dgm:prSet/>
      <dgm:spPr/>
      <dgm:t>
        <a:bodyPr/>
        <a:lstStyle/>
        <a:p>
          <a:endParaRPr lang="es-CR"/>
        </a:p>
      </dgm:t>
    </dgm:pt>
    <dgm:pt modelId="{73D969CB-323F-4A3C-8465-65D9C8C2B9A6}" type="sibTrans" cxnId="{B4DE79F4-01BF-434B-9A6D-A518BED28100}">
      <dgm:prSet/>
      <dgm:spPr/>
      <dgm:t>
        <a:bodyPr/>
        <a:lstStyle/>
        <a:p>
          <a:endParaRPr lang="es-CR"/>
        </a:p>
      </dgm:t>
    </dgm:pt>
    <dgm:pt modelId="{DE7397EE-85D6-456D-8EDE-F7A4C800146A}">
      <dgm:prSet phldrT="[Texto]"/>
      <dgm:spPr/>
      <dgm:t>
        <a:bodyPr/>
        <a:lstStyle/>
        <a:p>
          <a:r>
            <a:rPr lang="es-CR" dirty="0"/>
            <a:t>Idoneidad conjunta</a:t>
          </a:r>
        </a:p>
      </dgm:t>
    </dgm:pt>
    <dgm:pt modelId="{19AC20ED-80EB-40A0-9453-E73B4FF47A27}" type="sibTrans" cxnId="{C6D6D167-4EB3-41B9-BB44-B68296842675}">
      <dgm:prSet/>
      <dgm:spPr/>
      <dgm:t>
        <a:bodyPr/>
        <a:lstStyle/>
        <a:p>
          <a:endParaRPr lang="es-CR"/>
        </a:p>
      </dgm:t>
    </dgm:pt>
    <dgm:pt modelId="{8E14796A-EAE9-4756-A0DD-6B5F81C1BC50}" type="parTrans" cxnId="{C6D6D167-4EB3-41B9-BB44-B68296842675}">
      <dgm:prSet/>
      <dgm:spPr/>
      <dgm:t>
        <a:bodyPr/>
        <a:lstStyle/>
        <a:p>
          <a:endParaRPr lang="es-CR"/>
        </a:p>
      </dgm:t>
    </dgm:pt>
    <dgm:pt modelId="{4B2A9AFE-02EA-46E9-87A9-C4487F32E178}">
      <dgm:prSet phldrT="[Texto]"/>
      <dgm:spPr/>
      <dgm:t>
        <a:bodyPr/>
        <a:lstStyle/>
        <a:p>
          <a:pPr algn="just"/>
          <a:r>
            <a:rPr lang="es-CR" dirty="0"/>
            <a:t>El OD en su conjunto debe tener diversidad de conocimientos, experiencia y calificaciones acordes con:</a:t>
          </a:r>
        </a:p>
      </dgm:t>
    </dgm:pt>
    <dgm:pt modelId="{8A5C336F-D725-456D-9628-B3E7DEBC7E2E}" type="sibTrans" cxnId="{8E59F856-6974-4185-9F75-A9A93BFBA066}">
      <dgm:prSet/>
      <dgm:spPr/>
      <dgm:t>
        <a:bodyPr/>
        <a:lstStyle/>
        <a:p>
          <a:endParaRPr lang="es-CR"/>
        </a:p>
      </dgm:t>
    </dgm:pt>
    <dgm:pt modelId="{C87B32F1-6DA8-4B95-92B2-E12C9E327238}" type="parTrans" cxnId="{8E59F856-6974-4185-9F75-A9A93BFBA066}">
      <dgm:prSet/>
      <dgm:spPr/>
      <dgm:t>
        <a:bodyPr/>
        <a:lstStyle/>
        <a:p>
          <a:endParaRPr lang="es-CR"/>
        </a:p>
      </dgm:t>
    </dgm:pt>
    <dgm:pt modelId="{6371E6C2-CB48-4FB8-B501-535106A4934A}">
      <dgm:prSet phldrT="[Texto]"/>
      <dgm:spPr/>
      <dgm:t>
        <a:bodyPr/>
        <a:lstStyle/>
        <a:p>
          <a:pPr algn="just"/>
          <a:endParaRPr lang="es-CR" dirty="0"/>
        </a:p>
      </dgm:t>
    </dgm:pt>
    <dgm:pt modelId="{C1242F59-8E59-48D7-AA74-200D8D214317}" type="sibTrans" cxnId="{19D0C62C-48D9-4E33-AB84-D51E61EF6CED}">
      <dgm:prSet/>
      <dgm:spPr/>
      <dgm:t>
        <a:bodyPr/>
        <a:lstStyle/>
        <a:p>
          <a:endParaRPr lang="es-CR"/>
        </a:p>
      </dgm:t>
    </dgm:pt>
    <dgm:pt modelId="{5CCC7D09-11C9-46F1-8C69-9C6A58DBF348}" type="parTrans" cxnId="{19D0C62C-48D9-4E33-AB84-D51E61EF6CED}">
      <dgm:prSet/>
      <dgm:spPr/>
      <dgm:t>
        <a:bodyPr/>
        <a:lstStyle/>
        <a:p>
          <a:endParaRPr lang="es-CR"/>
        </a:p>
      </dgm:t>
    </dgm:pt>
    <dgm:pt modelId="{8FD79845-0E88-4AD1-BAA6-86CFC793A615}">
      <dgm:prSet phldrT="[Texto]"/>
      <dgm:spPr/>
      <dgm:t>
        <a:bodyPr/>
        <a:lstStyle/>
        <a:p>
          <a:pPr algn="just"/>
          <a:r>
            <a:rPr lang="es-CR" dirty="0"/>
            <a:t>Importancia sistémica</a:t>
          </a:r>
        </a:p>
      </dgm:t>
    </dgm:pt>
    <dgm:pt modelId="{03F8BAC3-9F21-4783-AEF4-89AF23852AEA}" type="sibTrans" cxnId="{7C899B43-643E-40A2-B41B-43900368BA2C}">
      <dgm:prSet/>
      <dgm:spPr/>
      <dgm:t>
        <a:bodyPr/>
        <a:lstStyle/>
        <a:p>
          <a:endParaRPr lang="es-CR"/>
        </a:p>
      </dgm:t>
    </dgm:pt>
    <dgm:pt modelId="{BAAD3EF2-2B06-4041-9C71-AFCBAECFD060}" type="parTrans" cxnId="{7C899B43-643E-40A2-B41B-43900368BA2C}">
      <dgm:prSet/>
      <dgm:spPr/>
      <dgm:t>
        <a:bodyPr/>
        <a:lstStyle/>
        <a:p>
          <a:endParaRPr lang="es-CR"/>
        </a:p>
      </dgm:t>
    </dgm:pt>
    <dgm:pt modelId="{8084F571-D3E2-49FD-89A5-03EECB91425C}">
      <dgm:prSet phldrT="[Texto]"/>
      <dgm:spPr/>
      <dgm:t>
        <a:bodyPr/>
        <a:lstStyle/>
        <a:p>
          <a:pPr algn="just"/>
          <a:r>
            <a:rPr lang="es-CR" dirty="0"/>
            <a:t>Complejidad de sus operaciones</a:t>
          </a:r>
        </a:p>
      </dgm:t>
    </dgm:pt>
    <dgm:pt modelId="{DDC3D003-ADDF-43BA-A8F4-6DDD93F3E2DB}" type="sibTrans" cxnId="{A842DCA4-37FD-4E2A-B93C-316832C6620D}">
      <dgm:prSet/>
      <dgm:spPr/>
      <dgm:t>
        <a:bodyPr/>
        <a:lstStyle/>
        <a:p>
          <a:endParaRPr lang="es-CR"/>
        </a:p>
      </dgm:t>
    </dgm:pt>
    <dgm:pt modelId="{9446E5A5-9E7B-472F-9AE5-4D48CC485A50}" type="parTrans" cxnId="{A842DCA4-37FD-4E2A-B93C-316832C6620D}">
      <dgm:prSet/>
      <dgm:spPr/>
      <dgm:t>
        <a:bodyPr/>
        <a:lstStyle/>
        <a:p>
          <a:endParaRPr lang="es-CR"/>
        </a:p>
      </dgm:t>
    </dgm:pt>
    <dgm:pt modelId="{EA6A5D6C-0F02-4905-9B52-1F50F2A81094}">
      <dgm:prSet phldrT="[Texto]"/>
      <dgm:spPr/>
      <dgm:t>
        <a:bodyPr/>
        <a:lstStyle/>
        <a:p>
          <a:pPr algn="just"/>
          <a:r>
            <a:rPr lang="es-CR" dirty="0"/>
            <a:t>Estructura de propiedad</a:t>
          </a:r>
        </a:p>
      </dgm:t>
    </dgm:pt>
    <dgm:pt modelId="{7D0C99C3-9276-429A-ABE6-89CAA955E1BE}" type="sibTrans" cxnId="{675EE046-E2CF-4F19-8269-B1F1901FFFC4}">
      <dgm:prSet/>
      <dgm:spPr/>
      <dgm:t>
        <a:bodyPr/>
        <a:lstStyle/>
        <a:p>
          <a:endParaRPr lang="es-CR"/>
        </a:p>
      </dgm:t>
    </dgm:pt>
    <dgm:pt modelId="{60538CD9-0667-4EBB-98B8-18110AB60DC9}" type="parTrans" cxnId="{675EE046-E2CF-4F19-8269-B1F1901FFFC4}">
      <dgm:prSet/>
      <dgm:spPr/>
      <dgm:t>
        <a:bodyPr/>
        <a:lstStyle/>
        <a:p>
          <a:endParaRPr lang="es-CR"/>
        </a:p>
      </dgm:t>
    </dgm:pt>
    <dgm:pt modelId="{366CCA00-CB7E-47C8-85E6-B306F8AF4821}">
      <dgm:prSet phldrT="[Texto]"/>
      <dgm:spPr/>
      <dgm:t>
        <a:bodyPr/>
        <a:lstStyle/>
        <a:p>
          <a:pPr algn="just"/>
          <a:endParaRPr lang="es-CR" dirty="0"/>
        </a:p>
      </dgm:t>
    </dgm:pt>
    <dgm:pt modelId="{38BD0C5E-A365-4FD0-B944-D655044610F4}" type="parTrans" cxnId="{3DD23A16-C516-40FB-92C6-77F298AB1236}">
      <dgm:prSet/>
      <dgm:spPr/>
      <dgm:t>
        <a:bodyPr/>
        <a:lstStyle/>
        <a:p>
          <a:endParaRPr lang="es-CR"/>
        </a:p>
      </dgm:t>
    </dgm:pt>
    <dgm:pt modelId="{9C0E4B23-2DCC-4AAF-9D13-2273C3456A9E}" type="sibTrans" cxnId="{3DD23A16-C516-40FB-92C6-77F298AB1236}">
      <dgm:prSet/>
      <dgm:spPr/>
      <dgm:t>
        <a:bodyPr/>
        <a:lstStyle/>
        <a:p>
          <a:endParaRPr lang="es-CR"/>
        </a:p>
      </dgm:t>
    </dgm:pt>
    <dgm:pt modelId="{FC749A5D-9D5C-4C74-B9CD-9D58EB648CE4}">
      <dgm:prSet phldrT="[Texto]"/>
      <dgm:spPr/>
      <dgm:t>
        <a:bodyPr/>
        <a:lstStyle/>
        <a:p>
          <a:pPr algn="just"/>
          <a:endParaRPr lang="es-CR" dirty="0"/>
        </a:p>
      </dgm:t>
    </dgm:pt>
    <dgm:pt modelId="{5128E5FA-9F3D-4B8E-8C21-6287A2A23432}" type="parTrans" cxnId="{59129211-6139-407D-8BD6-530681E28C69}">
      <dgm:prSet/>
      <dgm:spPr/>
      <dgm:t>
        <a:bodyPr/>
        <a:lstStyle/>
        <a:p>
          <a:endParaRPr lang="es-CR"/>
        </a:p>
      </dgm:t>
    </dgm:pt>
    <dgm:pt modelId="{96918382-16DC-480D-A5D3-0AB35A2346E9}" type="sibTrans" cxnId="{59129211-6139-407D-8BD6-530681E28C69}">
      <dgm:prSet/>
      <dgm:spPr/>
      <dgm:t>
        <a:bodyPr/>
        <a:lstStyle/>
        <a:p>
          <a:endParaRPr lang="es-CR"/>
        </a:p>
      </dgm:t>
    </dgm:pt>
    <dgm:pt modelId="{19DF1D10-75EC-4034-A1B5-9D5ED4BE1E36}" type="pres">
      <dgm:prSet presAssocID="{CCFFF7BA-425D-4770-A434-9BB33E1EF907}" presName="Name0" presStyleCnt="0">
        <dgm:presLayoutVars>
          <dgm:dir/>
          <dgm:animLvl val="lvl"/>
          <dgm:resizeHandles val="exact"/>
        </dgm:presLayoutVars>
      </dgm:prSet>
      <dgm:spPr/>
    </dgm:pt>
    <dgm:pt modelId="{00CD6D67-3068-4FBC-9899-4135E8319D59}" type="pres">
      <dgm:prSet presAssocID="{1B518359-0821-4DB0-A568-CFD9D70046F2}" presName="composite" presStyleCnt="0"/>
      <dgm:spPr/>
    </dgm:pt>
    <dgm:pt modelId="{FD8CC8C6-E303-49ED-9E51-31D59B93E071}" type="pres">
      <dgm:prSet presAssocID="{1B518359-0821-4DB0-A568-CFD9D70046F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BD264EA-BD5C-464E-AC99-79D1E2C312C3}" type="pres">
      <dgm:prSet presAssocID="{1B518359-0821-4DB0-A568-CFD9D70046F2}" presName="desTx" presStyleLbl="alignAccFollowNode1" presStyleIdx="0" presStyleCnt="2">
        <dgm:presLayoutVars>
          <dgm:bulletEnabled val="1"/>
        </dgm:presLayoutVars>
      </dgm:prSet>
      <dgm:spPr/>
    </dgm:pt>
    <dgm:pt modelId="{E4471766-2C6B-4090-A39F-54CDD406FC04}" type="pres">
      <dgm:prSet presAssocID="{C66578F4-E2C6-42B5-90C8-8A4808D1B8EE}" presName="space" presStyleCnt="0"/>
      <dgm:spPr/>
    </dgm:pt>
    <dgm:pt modelId="{E3E3CA89-9A83-42DD-BD4F-5C7E04385BAF}" type="pres">
      <dgm:prSet presAssocID="{DE7397EE-85D6-456D-8EDE-F7A4C800146A}" presName="composite" presStyleCnt="0"/>
      <dgm:spPr/>
    </dgm:pt>
    <dgm:pt modelId="{A786D2E6-B05C-4611-A7DD-7E1E0593302C}" type="pres">
      <dgm:prSet presAssocID="{DE7397EE-85D6-456D-8EDE-F7A4C800146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A3EFEE8-57FA-487A-B7BA-32491EAC7ADF}" type="pres">
      <dgm:prSet presAssocID="{DE7397EE-85D6-456D-8EDE-F7A4C800146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5113107-F3EE-4FE8-B33C-A36C577A7F82}" type="presOf" srcId="{CCFFF7BA-425D-4770-A434-9BB33E1EF907}" destId="{19DF1D10-75EC-4034-A1B5-9D5ED4BE1E36}" srcOrd="0" destOrd="0" presId="urn:microsoft.com/office/officeart/2005/8/layout/hList1"/>
    <dgm:cxn modelId="{B7B78C08-12C8-4E66-B2F2-FB2FEA8E66E7}" type="presOf" srcId="{9F5E91AC-5C17-4D17-A591-D48EE7879F62}" destId="{2BD264EA-BD5C-464E-AC99-79D1E2C312C3}" srcOrd="0" destOrd="5" presId="urn:microsoft.com/office/officeart/2005/8/layout/hList1"/>
    <dgm:cxn modelId="{3E53C10C-4C09-4A94-ADAD-16CE85491476}" type="presOf" srcId="{8FD79845-0E88-4AD1-BAA6-86CFC793A615}" destId="{0A3EFEE8-57FA-487A-B7BA-32491EAC7ADF}" srcOrd="0" destOrd="2" presId="urn:microsoft.com/office/officeart/2005/8/layout/hList1"/>
    <dgm:cxn modelId="{59129211-6139-407D-8BD6-530681E28C69}" srcId="{1B518359-0821-4DB0-A568-CFD9D70046F2}" destId="{FC749A5D-9D5C-4C74-B9CD-9D58EB648CE4}" srcOrd="2" destOrd="0" parTransId="{5128E5FA-9F3D-4B8E-8C21-6287A2A23432}" sibTransId="{96918382-16DC-480D-A5D3-0AB35A2346E9}"/>
    <dgm:cxn modelId="{3C2B3713-5398-44F1-A411-C9D88AF6C04B}" srcId="{3B1D08A8-20DE-4F6F-870B-2D35A27A857C}" destId="{EC969FA2-5417-4683-874B-3757B311ED63}" srcOrd="0" destOrd="0" parTransId="{3A72DFF6-2E38-4F5B-91B1-516F6CC025A0}" sibTransId="{2516218D-0B81-4A65-A3B1-240AA3043F06}"/>
    <dgm:cxn modelId="{3DD23A16-C516-40FB-92C6-77F298AB1236}" srcId="{3B1D08A8-20DE-4F6F-870B-2D35A27A857C}" destId="{366CCA00-CB7E-47C8-85E6-B306F8AF4821}" srcOrd="1" destOrd="0" parTransId="{38BD0C5E-A365-4FD0-B944-D655044610F4}" sibTransId="{9C0E4B23-2DCC-4AAF-9D13-2273C3456A9E}"/>
    <dgm:cxn modelId="{6E245B1C-2216-40F1-A0BF-151356C215C5}" type="presOf" srcId="{6371E6C2-CB48-4FB8-B501-535106A4934A}" destId="{0A3EFEE8-57FA-487A-B7BA-32491EAC7ADF}" srcOrd="0" destOrd="1" presId="urn:microsoft.com/office/officeart/2005/8/layout/hList1"/>
    <dgm:cxn modelId="{69F2142B-3872-4A28-9C12-B80FF14ED7DF}" type="presOf" srcId="{EA6A5D6C-0F02-4905-9B52-1F50F2A81094}" destId="{0A3EFEE8-57FA-487A-B7BA-32491EAC7ADF}" srcOrd="0" destOrd="4" presId="urn:microsoft.com/office/officeart/2005/8/layout/hList1"/>
    <dgm:cxn modelId="{19D0C62C-48D9-4E33-AB84-D51E61EF6CED}" srcId="{DE7397EE-85D6-456D-8EDE-F7A4C800146A}" destId="{6371E6C2-CB48-4FB8-B501-535106A4934A}" srcOrd="1" destOrd="0" parTransId="{5CCC7D09-11C9-46F1-8C69-9C6A58DBF348}" sibTransId="{C1242F59-8E59-48D7-AA74-200D8D214317}"/>
    <dgm:cxn modelId="{E0E4745F-5FE4-4168-98D6-B9A177B5D1AF}" type="presOf" srcId="{EC969FA2-5417-4683-874B-3757B311ED63}" destId="{2BD264EA-BD5C-464E-AC99-79D1E2C312C3}" srcOrd="0" destOrd="1" presId="urn:microsoft.com/office/officeart/2005/8/layout/hList1"/>
    <dgm:cxn modelId="{7C899B43-643E-40A2-B41B-43900368BA2C}" srcId="{6371E6C2-CB48-4FB8-B501-535106A4934A}" destId="{8FD79845-0E88-4AD1-BAA6-86CFC793A615}" srcOrd="0" destOrd="0" parTransId="{BAAD3EF2-2B06-4041-9C71-AFCBAECFD060}" sibTransId="{03F8BAC3-9F21-4783-AEF4-89AF23852AEA}"/>
    <dgm:cxn modelId="{C79AD544-D632-4D83-BCCC-2E50E2EF2605}" type="presOf" srcId="{8084F571-D3E2-49FD-89A5-03EECB91425C}" destId="{0A3EFEE8-57FA-487A-B7BA-32491EAC7ADF}" srcOrd="0" destOrd="3" presId="urn:microsoft.com/office/officeart/2005/8/layout/hList1"/>
    <dgm:cxn modelId="{DFF8A146-DC12-45AA-B827-1D87759031EB}" srcId="{CCFFF7BA-425D-4770-A434-9BB33E1EF907}" destId="{1B518359-0821-4DB0-A568-CFD9D70046F2}" srcOrd="0" destOrd="0" parTransId="{6C1027AE-83AF-4731-BFE2-D9E2A92828C7}" sibTransId="{C66578F4-E2C6-42B5-90C8-8A4808D1B8EE}"/>
    <dgm:cxn modelId="{675EE046-E2CF-4F19-8269-B1F1901FFFC4}" srcId="{6371E6C2-CB48-4FB8-B501-535106A4934A}" destId="{EA6A5D6C-0F02-4905-9B52-1F50F2A81094}" srcOrd="2" destOrd="0" parTransId="{60538CD9-0667-4EBB-98B8-18110AB60DC9}" sibTransId="{7D0C99C3-9276-429A-ABE6-89CAA955E1BE}"/>
    <dgm:cxn modelId="{C6D6D167-4EB3-41B9-BB44-B68296842675}" srcId="{CCFFF7BA-425D-4770-A434-9BB33E1EF907}" destId="{DE7397EE-85D6-456D-8EDE-F7A4C800146A}" srcOrd="1" destOrd="0" parTransId="{8E14796A-EAE9-4756-A0DD-6B5F81C1BC50}" sibTransId="{19AC20ED-80EB-40A0-9453-E73B4FF47A27}"/>
    <dgm:cxn modelId="{7B5A2C55-68C0-460B-A693-D53AD3FB58DF}" type="presOf" srcId="{1B518359-0821-4DB0-A568-CFD9D70046F2}" destId="{FD8CC8C6-E303-49ED-9E51-31D59B93E071}" srcOrd="0" destOrd="0" presId="urn:microsoft.com/office/officeart/2005/8/layout/hList1"/>
    <dgm:cxn modelId="{2C9ACF75-4CAE-4FCE-B7D2-F2266B429F53}" type="presOf" srcId="{84F38841-4265-4696-AF3C-6A639F99F561}" destId="{2BD264EA-BD5C-464E-AC99-79D1E2C312C3}" srcOrd="0" destOrd="6" presId="urn:microsoft.com/office/officeart/2005/8/layout/hList1"/>
    <dgm:cxn modelId="{8E59F856-6974-4185-9F75-A9A93BFBA066}" srcId="{DE7397EE-85D6-456D-8EDE-F7A4C800146A}" destId="{4B2A9AFE-02EA-46E9-87A9-C4487F32E178}" srcOrd="0" destOrd="0" parTransId="{C87B32F1-6DA8-4B95-92B2-E12C9E327238}" sibTransId="{8A5C336F-D725-456D-9628-B3E7DEBC7E2E}"/>
    <dgm:cxn modelId="{B245DB78-FB0F-444E-A211-2DD1D6D87523}" type="presOf" srcId="{366CCA00-CB7E-47C8-85E6-B306F8AF4821}" destId="{2BD264EA-BD5C-464E-AC99-79D1E2C312C3}" srcOrd="0" destOrd="2" presId="urn:microsoft.com/office/officeart/2005/8/layout/hList1"/>
    <dgm:cxn modelId="{99CA1B8C-E36B-442B-8AC6-E719A710A75F}" srcId="{6371E6C2-CB48-4FB8-B501-535106A4934A}" destId="{410C6B1B-E984-42E1-B14D-A6EF53F72C95}" srcOrd="3" destOrd="0" parTransId="{D8A7F193-BD31-4A0C-9F1A-410EAD179EDF}" sibTransId="{4C486B47-B20E-4D9E-85EA-3A010010F80E}"/>
    <dgm:cxn modelId="{67690594-2F1D-4AF2-B58A-439491D17833}" type="presOf" srcId="{3B1D08A8-20DE-4F6F-870B-2D35A27A857C}" destId="{2BD264EA-BD5C-464E-AC99-79D1E2C312C3}" srcOrd="0" destOrd="0" presId="urn:microsoft.com/office/officeart/2005/8/layout/hList1"/>
    <dgm:cxn modelId="{AFFD9599-EA30-4FC5-BF2C-B60B7E431F71}" type="presOf" srcId="{86EEED11-1503-4A0F-8AE6-52AFB40E7D9F}" destId="{2BD264EA-BD5C-464E-AC99-79D1E2C312C3}" srcOrd="0" destOrd="3" presId="urn:microsoft.com/office/officeart/2005/8/layout/hList1"/>
    <dgm:cxn modelId="{82F3C19E-EBF9-4177-913B-E3053984C896}" srcId="{1B518359-0821-4DB0-A568-CFD9D70046F2}" destId="{3B1D08A8-20DE-4F6F-870B-2D35A27A857C}" srcOrd="0" destOrd="0" parTransId="{7FB9DB24-3852-4985-B875-8994FB107675}" sibTransId="{F8FCD915-F14F-4698-81AD-6F36A916E987}"/>
    <dgm:cxn modelId="{B13C44A2-14B5-4E4E-AF57-E8CCBD5878E2}" srcId="{6371E6C2-CB48-4FB8-B501-535106A4934A}" destId="{FF867704-A8B2-4FC4-96CA-2C5B7D61FC33}" srcOrd="4" destOrd="0" parTransId="{8DEAB592-E33B-437B-BBB3-6DAEE5CAF292}" sibTransId="{DACE04CB-9E67-430B-82A0-3A9DD381D168}"/>
    <dgm:cxn modelId="{A842DCA4-37FD-4E2A-B93C-316832C6620D}" srcId="{6371E6C2-CB48-4FB8-B501-535106A4934A}" destId="{8084F571-D3E2-49FD-89A5-03EECB91425C}" srcOrd="1" destOrd="0" parTransId="{9446E5A5-9E7B-472F-9AE5-4D48CC485A50}" sibTransId="{DDC3D003-ADDF-43BA-A8F4-6DDD93F3E2DB}"/>
    <dgm:cxn modelId="{876589A5-BD96-4342-BCD6-75020C6D29E3}" srcId="{1B518359-0821-4DB0-A568-CFD9D70046F2}" destId="{9F5E91AC-5C17-4D17-A591-D48EE7879F62}" srcOrd="3" destOrd="0" parTransId="{ABA64EC9-8126-4F49-8FFD-97EE29437653}" sibTransId="{62F0009D-8EA7-4239-9971-CCBFF6D33C94}"/>
    <dgm:cxn modelId="{8E18ABA6-AB07-4F63-BD6D-7AC358300FF2}" type="presOf" srcId="{DE7397EE-85D6-456D-8EDE-F7A4C800146A}" destId="{A786D2E6-B05C-4611-A7DD-7E1E0593302C}" srcOrd="0" destOrd="0" presId="urn:microsoft.com/office/officeart/2005/8/layout/hList1"/>
    <dgm:cxn modelId="{C87CC9C3-1614-44E9-9A60-8476762E89EA}" type="presOf" srcId="{410C6B1B-E984-42E1-B14D-A6EF53F72C95}" destId="{0A3EFEE8-57FA-487A-B7BA-32491EAC7ADF}" srcOrd="0" destOrd="5" presId="urn:microsoft.com/office/officeart/2005/8/layout/hList1"/>
    <dgm:cxn modelId="{53B6D4C9-5A7E-42FC-A2DD-90E3F0FD0AA1}" type="presOf" srcId="{FC749A5D-9D5C-4C74-B9CD-9D58EB648CE4}" destId="{2BD264EA-BD5C-464E-AC99-79D1E2C312C3}" srcOrd="0" destOrd="4" presId="urn:microsoft.com/office/officeart/2005/8/layout/hList1"/>
    <dgm:cxn modelId="{69F3EACA-DEDA-4049-A29F-B9E00C3440B1}" type="presOf" srcId="{FF867704-A8B2-4FC4-96CA-2C5B7D61FC33}" destId="{0A3EFEE8-57FA-487A-B7BA-32491EAC7ADF}" srcOrd="0" destOrd="6" presId="urn:microsoft.com/office/officeart/2005/8/layout/hList1"/>
    <dgm:cxn modelId="{A699BEDA-0454-4604-B232-4769FF7C8EE4}" srcId="{1B518359-0821-4DB0-A568-CFD9D70046F2}" destId="{86EEED11-1503-4A0F-8AE6-52AFB40E7D9F}" srcOrd="1" destOrd="0" parTransId="{3FAF2CAC-3E55-4AC8-AE6E-4D9307153179}" sibTransId="{441FD027-3DBE-4098-B2AD-BFC016717070}"/>
    <dgm:cxn modelId="{B4DE79F4-01BF-434B-9A6D-A518BED28100}" srcId="{1B518359-0821-4DB0-A568-CFD9D70046F2}" destId="{84F38841-4265-4696-AF3C-6A639F99F561}" srcOrd="4" destOrd="0" parTransId="{98E3D093-187C-44EB-92CB-BD1F5CF7EE25}" sibTransId="{73D969CB-323F-4A3C-8465-65D9C8C2B9A6}"/>
    <dgm:cxn modelId="{BDF494F4-CA18-486B-AF85-C6A7269D011D}" type="presOf" srcId="{4B2A9AFE-02EA-46E9-87A9-C4487F32E178}" destId="{0A3EFEE8-57FA-487A-B7BA-32491EAC7ADF}" srcOrd="0" destOrd="0" presId="urn:microsoft.com/office/officeart/2005/8/layout/hList1"/>
    <dgm:cxn modelId="{2D522C0C-FB89-4E80-8F0C-EA7EDB9B38DF}" type="presParOf" srcId="{19DF1D10-75EC-4034-A1B5-9D5ED4BE1E36}" destId="{00CD6D67-3068-4FBC-9899-4135E8319D59}" srcOrd="0" destOrd="0" presId="urn:microsoft.com/office/officeart/2005/8/layout/hList1"/>
    <dgm:cxn modelId="{4BEE80E5-3F8A-412D-BB0F-0E375DFAF54E}" type="presParOf" srcId="{00CD6D67-3068-4FBC-9899-4135E8319D59}" destId="{FD8CC8C6-E303-49ED-9E51-31D59B93E071}" srcOrd="0" destOrd="0" presId="urn:microsoft.com/office/officeart/2005/8/layout/hList1"/>
    <dgm:cxn modelId="{A5BA5AE2-10E1-495D-9D18-82E21A8ACA19}" type="presParOf" srcId="{00CD6D67-3068-4FBC-9899-4135E8319D59}" destId="{2BD264EA-BD5C-464E-AC99-79D1E2C312C3}" srcOrd="1" destOrd="0" presId="urn:microsoft.com/office/officeart/2005/8/layout/hList1"/>
    <dgm:cxn modelId="{69681B8C-3053-4006-8457-3D543DB9FA9B}" type="presParOf" srcId="{19DF1D10-75EC-4034-A1B5-9D5ED4BE1E36}" destId="{E4471766-2C6B-4090-A39F-54CDD406FC04}" srcOrd="1" destOrd="0" presId="urn:microsoft.com/office/officeart/2005/8/layout/hList1"/>
    <dgm:cxn modelId="{BF05A30E-33B9-4845-85FD-935497D613C2}" type="presParOf" srcId="{19DF1D10-75EC-4034-A1B5-9D5ED4BE1E36}" destId="{E3E3CA89-9A83-42DD-BD4F-5C7E04385BAF}" srcOrd="2" destOrd="0" presId="urn:microsoft.com/office/officeart/2005/8/layout/hList1"/>
    <dgm:cxn modelId="{D46EE02C-1A6F-40A1-9739-C28A856FDFC8}" type="presParOf" srcId="{E3E3CA89-9A83-42DD-BD4F-5C7E04385BAF}" destId="{A786D2E6-B05C-4611-A7DD-7E1E0593302C}" srcOrd="0" destOrd="0" presId="urn:microsoft.com/office/officeart/2005/8/layout/hList1"/>
    <dgm:cxn modelId="{9BEEACE6-5770-4E09-B53C-09BEAA11C7F2}" type="presParOf" srcId="{E3E3CA89-9A83-42DD-BD4F-5C7E04385BAF}" destId="{0A3EFEE8-57FA-487A-B7BA-32491EAC7A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B913E-8B2C-4C98-8983-D575C3A4FAEA}">
      <dsp:nvSpPr>
        <dsp:cNvPr id="0" name=""/>
        <dsp:cNvSpPr/>
      </dsp:nvSpPr>
      <dsp:spPr>
        <a:xfrm>
          <a:off x="170086" y="1034"/>
          <a:ext cx="2986180" cy="17917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Norma SUGEF 22-18 es de aplicación a entidades supervisadas por </a:t>
          </a:r>
          <a:r>
            <a:rPr lang="es-CR" sz="1600" kern="1200" dirty="0" err="1"/>
            <a:t>Sugef</a:t>
          </a:r>
          <a:r>
            <a:rPr lang="es-CR" sz="1600" kern="1200" dirty="0"/>
            <a:t>.</a:t>
          </a:r>
        </a:p>
      </dsp:txBody>
      <dsp:txXfrm>
        <a:off x="170086" y="1034"/>
        <a:ext cx="2986180" cy="1791708"/>
      </dsp:txXfrm>
    </dsp:sp>
    <dsp:sp modelId="{F0ADCD26-2C5A-41E3-B822-3239268DA3E2}">
      <dsp:nvSpPr>
        <dsp:cNvPr id="0" name=""/>
        <dsp:cNvSpPr/>
      </dsp:nvSpPr>
      <dsp:spPr>
        <a:xfrm>
          <a:off x="3454885" y="1034"/>
          <a:ext cx="2986180" cy="17917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Supervisión consolidada de GCF requiere de herramientas de aplicación a todos sus integrantes </a:t>
          </a:r>
        </a:p>
      </dsp:txBody>
      <dsp:txXfrm>
        <a:off x="3454885" y="1034"/>
        <a:ext cx="2986180" cy="1791708"/>
      </dsp:txXfrm>
    </dsp:sp>
    <dsp:sp modelId="{D1ABC1BC-CDCC-40FB-9FB9-96A732F7433E}">
      <dsp:nvSpPr>
        <dsp:cNvPr id="0" name=""/>
        <dsp:cNvSpPr/>
      </dsp:nvSpPr>
      <dsp:spPr>
        <a:xfrm>
          <a:off x="6739683" y="1034"/>
          <a:ext cx="2986180" cy="17917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noProof="0" dirty="0"/>
            <a:t>Basilea, IAIS, IOSCO, OCDE,  </a:t>
          </a:r>
          <a:r>
            <a:rPr lang="es-CR" sz="1600" kern="1200" noProof="0" dirty="0" err="1"/>
            <a:t>Joint</a:t>
          </a:r>
          <a:r>
            <a:rPr lang="es-CR" sz="1600" kern="1200" noProof="0" dirty="0"/>
            <a:t> </a:t>
          </a:r>
          <a:r>
            <a:rPr lang="es-CR" sz="1600" kern="1200" noProof="0" dirty="0" err="1"/>
            <a:t>Forum</a:t>
          </a:r>
          <a:r>
            <a:rPr lang="es-CR" sz="1600" kern="1200" noProof="0" dirty="0"/>
            <a:t> señalan la importancia de idoneidad del Órgano de Dirección y Alta gerencia en situaciones normales y bajo tensión</a:t>
          </a:r>
        </a:p>
      </dsp:txBody>
      <dsp:txXfrm>
        <a:off x="6739683" y="1034"/>
        <a:ext cx="2986180" cy="1791708"/>
      </dsp:txXfrm>
    </dsp:sp>
    <dsp:sp modelId="{1047623C-B41B-4ADD-8511-41434E7C6A0C}">
      <dsp:nvSpPr>
        <dsp:cNvPr id="0" name=""/>
        <dsp:cNvSpPr/>
      </dsp:nvSpPr>
      <dsp:spPr>
        <a:xfrm>
          <a:off x="170086" y="2091360"/>
          <a:ext cx="2986180" cy="17917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noProof="0" dirty="0"/>
            <a:t>Miembros del Órgano de Dirección y Alta Gerencia son responsables de establecer, aprobar, supervisar, implementar y cumplir las políticas, procedimientos y controles de entidades.</a:t>
          </a:r>
        </a:p>
      </dsp:txBody>
      <dsp:txXfrm>
        <a:off x="170086" y="2091360"/>
        <a:ext cx="2986180" cy="1791708"/>
      </dsp:txXfrm>
    </dsp:sp>
    <dsp:sp modelId="{12E90544-ABB3-4F08-B4D5-75BAE9AA6483}">
      <dsp:nvSpPr>
        <dsp:cNvPr id="0" name=""/>
        <dsp:cNvSpPr/>
      </dsp:nvSpPr>
      <dsp:spPr>
        <a:xfrm>
          <a:off x="3454885" y="2091360"/>
          <a:ext cx="2986180" cy="17917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noProof="0" dirty="0"/>
            <a:t>Amplio margen de interpretación sobre algunos conceptos para valorar idoneidad a partir de lo dispuesto en diversas leyes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noProof="0" dirty="0"/>
            <a:t>(1644, 12, 4646, 4351, 7052, 7732, 7983, 8653, …)</a:t>
          </a:r>
        </a:p>
      </dsp:txBody>
      <dsp:txXfrm>
        <a:off x="3454885" y="2091360"/>
        <a:ext cx="2986180" cy="1791708"/>
      </dsp:txXfrm>
    </dsp:sp>
    <dsp:sp modelId="{0D03A31C-D9D3-40E9-A175-D03ED782CB38}">
      <dsp:nvSpPr>
        <dsp:cNvPr id="0" name=""/>
        <dsp:cNvSpPr/>
      </dsp:nvSpPr>
      <dsp:spPr>
        <a:xfrm>
          <a:off x="6739683" y="2091360"/>
          <a:ext cx="2986180" cy="17917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noProof="0" dirty="0"/>
            <a:t>Complemento a disposiciones nacionales de aplicación a las empresas de propiedad estatal (Decreto </a:t>
          </a:r>
          <a:r>
            <a:rPr lang="es-CR" sz="1600" kern="1200" noProof="0" dirty="0" err="1"/>
            <a:t>Nº</a:t>
          </a:r>
          <a:r>
            <a:rPr lang="es-CR" sz="1600" kern="1200" noProof="0" dirty="0"/>
            <a:t> 41516- MP y Directriz 039-MP)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600" kern="1200" noProof="0" dirty="0"/>
        </a:p>
      </dsp:txBody>
      <dsp:txXfrm>
        <a:off x="6739683" y="2091360"/>
        <a:ext cx="2986180" cy="17917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8D649-9890-4588-A4D0-F89E47CDCE3D}">
      <dsp:nvSpPr>
        <dsp:cNvPr id="0" name=""/>
        <dsp:cNvSpPr/>
      </dsp:nvSpPr>
      <dsp:spPr>
        <a:xfrm>
          <a:off x="68810" y="554"/>
          <a:ext cx="2691911" cy="13459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200" kern="1200" dirty="0"/>
            <a:t>Evaluación de idoneidad</a:t>
          </a:r>
        </a:p>
      </dsp:txBody>
      <dsp:txXfrm>
        <a:off x="108232" y="39976"/>
        <a:ext cx="2613067" cy="1267111"/>
      </dsp:txXfrm>
    </dsp:sp>
    <dsp:sp modelId="{A1C34E29-75C8-40AE-9F19-630AA282E007}">
      <dsp:nvSpPr>
        <dsp:cNvPr id="0" name=""/>
        <dsp:cNvSpPr/>
      </dsp:nvSpPr>
      <dsp:spPr>
        <a:xfrm>
          <a:off x="3433699" y="554"/>
          <a:ext cx="2691911" cy="1345955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200" kern="1200" dirty="0"/>
            <a:t>Evaluación del desempeño</a:t>
          </a:r>
        </a:p>
      </dsp:txBody>
      <dsp:txXfrm>
        <a:off x="3473121" y="39976"/>
        <a:ext cx="2613067" cy="1267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73231-09D9-4C80-B795-A692287EA28C}">
      <dsp:nvSpPr>
        <dsp:cNvPr id="0" name=""/>
        <dsp:cNvSpPr/>
      </dsp:nvSpPr>
      <dsp:spPr>
        <a:xfrm>
          <a:off x="231847" y="2420"/>
          <a:ext cx="2504777" cy="15028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Honorabilidad, integridad y reputación</a:t>
          </a:r>
        </a:p>
      </dsp:txBody>
      <dsp:txXfrm>
        <a:off x="231847" y="2420"/>
        <a:ext cx="2504777" cy="1502866"/>
      </dsp:txXfrm>
    </dsp:sp>
    <dsp:sp modelId="{5AC6D71E-134B-4052-8E6B-EB277B41BC22}">
      <dsp:nvSpPr>
        <dsp:cNvPr id="0" name=""/>
        <dsp:cNvSpPr/>
      </dsp:nvSpPr>
      <dsp:spPr>
        <a:xfrm>
          <a:off x="2987102" y="2420"/>
          <a:ext cx="2504777" cy="1502866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Experiencia</a:t>
          </a:r>
        </a:p>
      </dsp:txBody>
      <dsp:txXfrm>
        <a:off x="2987102" y="2420"/>
        <a:ext cx="2504777" cy="1502866"/>
      </dsp:txXfrm>
    </dsp:sp>
    <dsp:sp modelId="{6D1ABBE7-2B7B-413A-8E39-8C39225D55FA}">
      <dsp:nvSpPr>
        <dsp:cNvPr id="0" name=""/>
        <dsp:cNvSpPr/>
      </dsp:nvSpPr>
      <dsp:spPr>
        <a:xfrm>
          <a:off x="5742358" y="2420"/>
          <a:ext cx="2504777" cy="1502866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Formación académica y conocimientos</a:t>
          </a:r>
        </a:p>
      </dsp:txBody>
      <dsp:txXfrm>
        <a:off x="5742358" y="2420"/>
        <a:ext cx="2504777" cy="1502866"/>
      </dsp:txXfrm>
    </dsp:sp>
    <dsp:sp modelId="{90441440-29F3-460B-BC09-C3B7A86E5F0F}">
      <dsp:nvSpPr>
        <dsp:cNvPr id="0" name=""/>
        <dsp:cNvSpPr/>
      </dsp:nvSpPr>
      <dsp:spPr>
        <a:xfrm>
          <a:off x="231847" y="1755764"/>
          <a:ext cx="2504777" cy="1502866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Dedicación de tiempo</a:t>
          </a:r>
        </a:p>
      </dsp:txBody>
      <dsp:txXfrm>
        <a:off x="231847" y="1755764"/>
        <a:ext cx="2504777" cy="1502866"/>
      </dsp:txXfrm>
    </dsp:sp>
    <dsp:sp modelId="{BD6FD904-AC5C-4EB9-81FB-3FFFC4C72312}">
      <dsp:nvSpPr>
        <dsp:cNvPr id="0" name=""/>
        <dsp:cNvSpPr/>
      </dsp:nvSpPr>
      <dsp:spPr>
        <a:xfrm>
          <a:off x="2987102" y="1755764"/>
          <a:ext cx="2504777" cy="1502866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Gestión Conflictos de intereses</a:t>
          </a:r>
        </a:p>
      </dsp:txBody>
      <dsp:txXfrm>
        <a:off x="2987102" y="1755764"/>
        <a:ext cx="2504777" cy="1502866"/>
      </dsp:txXfrm>
    </dsp:sp>
    <dsp:sp modelId="{91B68407-D5FE-48D7-85A9-2EC8132FC78C}">
      <dsp:nvSpPr>
        <dsp:cNvPr id="0" name=""/>
        <dsp:cNvSpPr/>
      </dsp:nvSpPr>
      <dsp:spPr>
        <a:xfrm>
          <a:off x="5742358" y="1755764"/>
          <a:ext cx="2504777" cy="150286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Idoneidad conjunta</a:t>
          </a:r>
        </a:p>
      </dsp:txBody>
      <dsp:txXfrm>
        <a:off x="5742358" y="1755764"/>
        <a:ext cx="2504777" cy="1502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CC8C6-E303-49ED-9E51-31D59B93E071}">
      <dsp:nvSpPr>
        <dsp:cNvPr id="0" name=""/>
        <dsp:cNvSpPr/>
      </dsp:nvSpPr>
      <dsp:spPr>
        <a:xfrm>
          <a:off x="49" y="176985"/>
          <a:ext cx="4707909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 dirty="0"/>
            <a:t>Honorabilidad</a:t>
          </a:r>
        </a:p>
      </dsp:txBody>
      <dsp:txXfrm>
        <a:off x="49" y="176985"/>
        <a:ext cx="4707909" cy="547200"/>
      </dsp:txXfrm>
    </dsp:sp>
    <dsp:sp modelId="{2BD264EA-BD5C-464E-AC99-79D1E2C312C3}">
      <dsp:nvSpPr>
        <dsp:cNvPr id="0" name=""/>
        <dsp:cNvSpPr/>
      </dsp:nvSpPr>
      <dsp:spPr>
        <a:xfrm>
          <a:off x="49" y="724185"/>
          <a:ext cx="4707909" cy="34422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Delitos y sanciones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Delitos de concurso fraudulento o culposo, o administración fraudulenta concursal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Deudor moroso con entidades financieras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Involucrado con LA/FT/FPADM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900" kern="1200" dirty="0"/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Otra valoración: Órgano de Dirección valora los miembros con causas pendientes o en curso, por el potencial impacto desde en el riesgo reputacional de la controladora, entidad o empresa.</a:t>
          </a:r>
        </a:p>
      </dsp:txBody>
      <dsp:txXfrm>
        <a:off x="49" y="724185"/>
        <a:ext cx="4707909" cy="3442229"/>
      </dsp:txXfrm>
    </dsp:sp>
    <dsp:sp modelId="{A786D2E6-B05C-4611-A7DD-7E1E0593302C}">
      <dsp:nvSpPr>
        <dsp:cNvPr id="0" name=""/>
        <dsp:cNvSpPr/>
      </dsp:nvSpPr>
      <dsp:spPr>
        <a:xfrm>
          <a:off x="5367066" y="232137"/>
          <a:ext cx="4707909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 dirty="0"/>
            <a:t>Experiencia</a:t>
          </a:r>
        </a:p>
      </dsp:txBody>
      <dsp:txXfrm>
        <a:off x="5367066" y="232137"/>
        <a:ext cx="4707909" cy="547200"/>
      </dsp:txXfrm>
    </dsp:sp>
    <dsp:sp modelId="{0A3EFEE8-57FA-487A-B7BA-32491EAC7ADF}">
      <dsp:nvSpPr>
        <dsp:cNvPr id="0" name=""/>
        <dsp:cNvSpPr/>
      </dsp:nvSpPr>
      <dsp:spPr>
        <a:xfrm>
          <a:off x="5367066" y="724185"/>
          <a:ext cx="4707909" cy="34422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Proporcional a la actividad y tamaño de entidad.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900" kern="1200" dirty="0"/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Mínimos requeridos:</a:t>
          </a:r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Presidente de sistémica: 8 años (/10) en JD o AG o equivalentes.</a:t>
          </a:r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Presidente no sistémica:  5 años (/8)</a:t>
          </a:r>
        </a:p>
        <a:p>
          <a:pPr marL="342900" lvl="2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900" kern="1200" dirty="0"/>
            <a:t>Otros Directores y AG: 3 en JD o AG o un nivel por debajo de estos. </a:t>
          </a:r>
        </a:p>
      </dsp:txBody>
      <dsp:txXfrm>
        <a:off x="5367066" y="724185"/>
        <a:ext cx="4707909" cy="34422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CC8C6-E303-49ED-9E51-31D59B93E071}">
      <dsp:nvSpPr>
        <dsp:cNvPr id="0" name=""/>
        <dsp:cNvSpPr/>
      </dsp:nvSpPr>
      <dsp:spPr>
        <a:xfrm>
          <a:off x="50" y="132584"/>
          <a:ext cx="4878823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/>
            <a:t>Formación y Conocimientos</a:t>
          </a:r>
        </a:p>
      </dsp:txBody>
      <dsp:txXfrm>
        <a:off x="50" y="132584"/>
        <a:ext cx="4878823" cy="403200"/>
      </dsp:txXfrm>
    </dsp:sp>
    <dsp:sp modelId="{2BD264EA-BD5C-464E-AC99-79D1E2C312C3}">
      <dsp:nvSpPr>
        <dsp:cNvPr id="0" name=""/>
        <dsp:cNvSpPr/>
      </dsp:nvSpPr>
      <dsp:spPr>
        <a:xfrm>
          <a:off x="50" y="535785"/>
          <a:ext cx="4878823" cy="3804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2/3 de miembros deben poseer formación en siguientes áreas: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400" kern="1200" dirty="0"/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s-CR" sz="1400" i="1" kern="1200" dirty="0"/>
            <a:t>Banca y finanzas, economía, derecho, contabilidad, auditoría, actuarial, administración, gerencia, seguros, tecnologías de la información y métodos cuantitativos.</a:t>
          </a:r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Todos los miembros deben poseer formación complementaria según su rol  en: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400" kern="1200" dirty="0"/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s-CR" sz="1400" i="1" kern="1200" dirty="0"/>
            <a:t>Planificación estratégica, Gestión de riesgos, Interpretación EEFF, requerimientos legales o regulatorias de actividad financiera, protección consumidor financiero o dirección de proyectos.</a:t>
          </a:r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400" kern="1200" dirty="0"/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Plan de acción para hallazgos subsanables (&lt;1 año)</a:t>
          </a:r>
        </a:p>
      </dsp:txBody>
      <dsp:txXfrm>
        <a:off x="50" y="535785"/>
        <a:ext cx="4878823" cy="3804570"/>
      </dsp:txXfrm>
    </dsp:sp>
    <dsp:sp modelId="{A786D2E6-B05C-4611-A7DD-7E1E0593302C}">
      <dsp:nvSpPr>
        <dsp:cNvPr id="0" name=""/>
        <dsp:cNvSpPr/>
      </dsp:nvSpPr>
      <dsp:spPr>
        <a:xfrm>
          <a:off x="5561910" y="132584"/>
          <a:ext cx="4878823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/>
            <a:t>Dedicación de tiempo</a:t>
          </a:r>
        </a:p>
      </dsp:txBody>
      <dsp:txXfrm>
        <a:off x="5561910" y="132584"/>
        <a:ext cx="4878823" cy="403200"/>
      </dsp:txXfrm>
    </dsp:sp>
    <dsp:sp modelId="{0A3EFEE8-57FA-487A-B7BA-32491EAC7ADF}">
      <dsp:nvSpPr>
        <dsp:cNvPr id="0" name=""/>
        <dsp:cNvSpPr/>
      </dsp:nvSpPr>
      <dsp:spPr>
        <a:xfrm>
          <a:off x="5561910" y="535785"/>
          <a:ext cx="4878823" cy="3804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Identificar la dedicación de tiempo recomendada e informarla al candidato, este debe declarar que acepta.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Umbral indicativo de cargos simultáneos (5). Evaluación y justificación si es mayor.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No se computan:</a:t>
          </a:r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organizaciones en donde representa a la entidad (cámaras gremiales, BNV, </a:t>
          </a:r>
          <a:r>
            <a:rPr lang="es-CR" sz="1400" kern="1200" dirty="0" err="1"/>
            <a:t>Interclear</a:t>
          </a:r>
          <a:r>
            <a:rPr lang="es-CR" sz="1400" kern="1200" dirty="0"/>
            <a:t>)</a:t>
          </a:r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organizaciones sin fines de lucro no relacionadas con la actividad financiera (fundaciones) </a:t>
          </a:r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empresas para gestionar los intereses económicos personales del miembro o sus familiares, siempre que no requieran gestión diaria.</a:t>
          </a:r>
        </a:p>
        <a:p>
          <a:pPr marL="228600" lvl="2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400" kern="1200" dirty="0"/>
            <a:t>Diferentes cargos en entidades y empresas del GCF computan como 1 cargo. (siempre que no supere 10 horas diarias, no superposición horaria)</a:t>
          </a:r>
        </a:p>
      </dsp:txBody>
      <dsp:txXfrm>
        <a:off x="5561910" y="535785"/>
        <a:ext cx="4878823" cy="38045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CC8C6-E303-49ED-9E51-31D59B93E071}">
      <dsp:nvSpPr>
        <dsp:cNvPr id="0" name=""/>
        <dsp:cNvSpPr/>
      </dsp:nvSpPr>
      <dsp:spPr>
        <a:xfrm>
          <a:off x="49" y="47656"/>
          <a:ext cx="474286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Conflicto de intereses</a:t>
          </a:r>
        </a:p>
      </dsp:txBody>
      <dsp:txXfrm>
        <a:off x="49" y="47656"/>
        <a:ext cx="4742869" cy="460800"/>
      </dsp:txXfrm>
    </dsp:sp>
    <dsp:sp modelId="{2BD264EA-BD5C-464E-AC99-79D1E2C312C3}">
      <dsp:nvSpPr>
        <dsp:cNvPr id="0" name=""/>
        <dsp:cNvSpPr/>
      </dsp:nvSpPr>
      <dsp:spPr>
        <a:xfrm>
          <a:off x="49" y="508456"/>
          <a:ext cx="4742869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Valorar cualquier conflicto de intereses (real, potencial o en apariencia) de un directivo o AG, cuando este notifique o cuando la entidad tenga conocimiento por otras vías.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s-CR" sz="1600" kern="1200" dirty="0"/>
            <a:t>Definir medidas preventivas o mitigadoras 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Si medidas preventivas o mitigadoras no son suficientes, Superintendencia puede solicitar ajustes.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Un directivo o AG no puede desempeñarse  en entidades o empresas de otros grupos o conglomerados financieros.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600" kern="1200" dirty="0"/>
        </a:p>
      </dsp:txBody>
      <dsp:txXfrm>
        <a:off x="49" y="508456"/>
        <a:ext cx="4742869" cy="3425760"/>
      </dsp:txXfrm>
    </dsp:sp>
    <dsp:sp modelId="{A786D2E6-B05C-4611-A7DD-7E1E0593302C}">
      <dsp:nvSpPr>
        <dsp:cNvPr id="0" name=""/>
        <dsp:cNvSpPr/>
      </dsp:nvSpPr>
      <dsp:spPr>
        <a:xfrm>
          <a:off x="5406920" y="47656"/>
          <a:ext cx="4742869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Idoneidad conjunta</a:t>
          </a:r>
        </a:p>
      </dsp:txBody>
      <dsp:txXfrm>
        <a:off x="5406920" y="47656"/>
        <a:ext cx="4742869" cy="460800"/>
      </dsp:txXfrm>
    </dsp:sp>
    <dsp:sp modelId="{0A3EFEE8-57FA-487A-B7BA-32491EAC7ADF}">
      <dsp:nvSpPr>
        <dsp:cNvPr id="0" name=""/>
        <dsp:cNvSpPr/>
      </dsp:nvSpPr>
      <dsp:spPr>
        <a:xfrm>
          <a:off x="5406920" y="508456"/>
          <a:ext cx="4742869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El OD en su conjunto debe tener diversidad de conocimientos, experiencia y calificaciones acordes con: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R" sz="1600" kern="1200" dirty="0"/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Importancia sistémica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Complejidad de sus operaciones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Estructura de propiedad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Naturaleza jurídica 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600" kern="1200" dirty="0"/>
            <a:t>Mercados en que opera</a:t>
          </a:r>
        </a:p>
      </dsp:txBody>
      <dsp:txXfrm>
        <a:off x="5406920" y="508456"/>
        <a:ext cx="4742869" cy="3425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C866C-5A67-43C0-BEE5-8F42AD013654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82483-00A1-4641-9DD4-2986584F20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72970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885C7-47E3-4789-9463-AFB416988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F7A10D-4132-41FE-987D-7291EAF91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F2368E-C7DB-44D0-8641-D1F51143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B5FC6B-5CB1-495F-99C7-A3B44FDD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D1BC79-1C3F-4B13-949D-39524D45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3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386A0-BE27-478F-8E68-FE6917111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C8AC16-9886-45AF-B220-A027FE594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921A1-F6EB-4506-8012-71BB3715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623ED2-3736-42A8-91F3-F811BB39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D63078-D300-48B9-AB11-D5934A06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4546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DC675A-9548-45E4-BCC0-9C11F7CFB0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FD7745-9B25-4423-B658-49FA8708B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874B82-4397-411A-AE35-B609EEE2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DBC6EE-643F-45C9-AD13-2A354CB7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0761A-9F7D-42F0-B9DF-4C48F9BD0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256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56CC2-173F-48E1-BE7F-BAF6C401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287CB-EE6D-414F-8B2C-5225E17C3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D2EFDB-CE34-428F-9107-E7643D1F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9A60E9-C035-4E71-A862-691ED3CA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EE431D-F2D5-4F35-8A4A-82F16508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2682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5F556-EFE8-4DB0-840F-BC4E2351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8E6066-6745-4120-A85E-302CB6CDB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FFB367-AEDA-40D1-8D7A-5B491E40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1CA08D-B904-4DF5-962E-A7E37580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15F00-6CA9-4AF9-A727-43558F2F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4282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DB56E-14DE-42DB-ABD5-22A4ED649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FC0B61-F868-44DA-B7F6-75F905DB1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94BFC2-0F7B-4EF0-AA2D-D73B33BCA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0C55C6-63C5-43E8-A893-447DB7C06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E1E6B4-CA95-4667-83EF-218652BA3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B92981-A23C-4624-B8C0-3D7E99210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2898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D3FB7-608E-4A29-8728-259602FE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26E0B4-C66D-4D73-A1CE-81696C64A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FEE755-C597-4F46-8EE6-E9E488D95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BDC4AA-DA95-4A4F-B316-77B2DADEB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DC46E6-DA1C-4A65-A339-83A29E64D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FDD302-CC2D-4347-9814-99C0043B2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C4ED4F-9577-4BBC-8250-ABDD3044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01D35F-CF07-436A-8619-FA660648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5216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A7751-35C6-4136-B1D7-145E99F2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7B114AF-BA32-42A3-975A-8C45748A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5231BB-D335-4196-B4DB-5384AE7B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FB3EE0-5397-44DF-A78D-C1562801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8757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160C1C-FE90-408E-B1AE-BDC4569A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FA54A4-FA0C-4374-BEC1-53798B6C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CD2AF2-1901-4237-BF30-D380C2D7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973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75656B-A80A-4B74-ACC7-95DBF7E4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8192BF-9814-4E14-A51D-2110702DD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8D882F-D927-4EE3-9B6E-220B83E2D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473174-4192-4312-B526-B503118A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0A3435-854C-4541-AC56-D2FF299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FB5ED7-ACF7-4097-A5BC-5B1F4F70C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613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35753-817C-42FE-93B3-CCE8851FA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D3882C-0399-4E70-9302-6E5BB2A8A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3F08E5-6871-4C55-9518-7D0368477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A6C8D-4F2F-4FFE-AB28-63BD8CB1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5E82C9-F39C-4BB1-B7B2-36C9BFEE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505447-5D82-4F0D-98C6-F1F802D4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5252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560F5F-3C31-4884-B0E0-05D927617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D1C25E-BDE5-49B6-B4FA-4EA4BA68A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4434F0-985F-444A-8AAF-1886898FB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8E768-0B0F-4391-A564-AAD3E0A1263F}" type="datetimeFigureOut">
              <a:rPr lang="es-CR" smtClean="0"/>
              <a:t>16/8/2022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EA143-585D-48B8-9D12-B40C24145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30176D-03AC-499D-8B23-C803B17A0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AD383-9476-44D6-91D0-781CB679779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012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341F8-0C16-4886-A376-3579F08F4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003" y="108043"/>
            <a:ext cx="7843651" cy="3559718"/>
          </a:xfrm>
        </p:spPr>
        <p:txBody>
          <a:bodyPr anchor="b">
            <a:noAutofit/>
          </a:bodyPr>
          <a:lstStyle/>
          <a:p>
            <a:pPr algn="l"/>
            <a:r>
              <a:rPr lang="es-CR" sz="2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Reglamento sobre Idoneidad y desempeño de los Miembros del Órgano de Dirección y de la Alta Gerencia de entidades y empresas supervisadas</a:t>
            </a:r>
            <a:br>
              <a:rPr lang="es-CR" sz="2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</a:br>
            <a:br>
              <a:rPr lang="es-CR" sz="2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</a:br>
            <a:r>
              <a:rPr lang="es-CR" sz="2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Reformas a Reglamento sobre Gobierno Corporativo</a:t>
            </a:r>
            <a:br>
              <a:rPr lang="es-CR" sz="2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</a:br>
            <a:endParaRPr lang="es-CR" sz="3200" i="1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80911E-9C01-457A-8D01-B247955B4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616" y="4711433"/>
            <a:ext cx="10005951" cy="1458258"/>
          </a:xfrm>
        </p:spPr>
        <p:txBody>
          <a:bodyPr anchor="t">
            <a:normAutofit/>
          </a:bodyPr>
          <a:lstStyle/>
          <a:p>
            <a:r>
              <a:rPr lang="es-C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s-CR" dirty="0">
                <a:solidFill>
                  <a:schemeClr val="bg1"/>
                </a:solidFill>
              </a:rPr>
              <a:t>CONASSIF, artículos 14 y 4, Sesiones 1728-2022 y 1729-2022, 2 de mayo del 2022. Vigente a partir del 1° de enero de 2023. </a:t>
            </a:r>
            <a:endParaRPr lang="es-CR" dirty="0">
              <a:solidFill>
                <a:schemeClr val="bg1"/>
              </a:solidFill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39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¿Qué establece la propuesta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69276"/>
            <a:ext cx="11277600" cy="4445865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Criterios evaluación idoneidad</a:t>
            </a: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9C093587-2A65-407E-B1EE-8F9A2DB8FC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6836105"/>
              </p:ext>
            </p:extLst>
          </p:nvPr>
        </p:nvGraphicFramePr>
        <p:xfrm>
          <a:off x="968928" y="2243585"/>
          <a:ext cx="100750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50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¿Qué establece la propuesta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8" y="1798039"/>
            <a:ext cx="11277600" cy="4445865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Criterios evaluación idoneidad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82BA1E44-F3F5-4DAC-ABBF-D76AA243C3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5900116"/>
              </p:ext>
            </p:extLst>
          </p:nvPr>
        </p:nvGraphicFramePr>
        <p:xfrm>
          <a:off x="790574" y="2106525"/>
          <a:ext cx="10440785" cy="4472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26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¿Qué establece la propuesta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8" y="1798039"/>
            <a:ext cx="11277600" cy="4445865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Criterios evaluación idoneidad</a:t>
            </a: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579A5584-1C4E-4680-AF97-D971DE3E9DCA}"/>
              </a:ext>
            </a:extLst>
          </p:cNvPr>
          <p:cNvGraphicFramePr/>
          <p:nvPr/>
        </p:nvGraphicFramePr>
        <p:xfrm>
          <a:off x="885877" y="2365415"/>
          <a:ext cx="10149840" cy="3981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6669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¿Qué establece la propuesta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8" y="1798038"/>
            <a:ext cx="11277600" cy="5131267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es-CR" sz="2400" b="1" dirty="0">
                <a:ea typeface="Cambria" panose="02040503050406030204" pitchFamily="18" charset="0"/>
              </a:rPr>
              <a:t>Criterios evaluación desempeño:</a:t>
            </a:r>
          </a:p>
          <a:p>
            <a:pPr lvl="1" algn="just">
              <a:spcAft>
                <a:spcPts val="600"/>
              </a:spcAft>
            </a:pPr>
            <a:endParaRPr lang="es-CR" sz="2100" dirty="0"/>
          </a:p>
          <a:p>
            <a:pPr lvl="1" algn="just">
              <a:spcAft>
                <a:spcPts val="600"/>
              </a:spcAft>
            </a:pPr>
            <a:r>
              <a:rPr lang="es-CR" sz="2200" b="1" dirty="0"/>
              <a:t>Liderazgo en temas estratégicos </a:t>
            </a:r>
            <a:r>
              <a:rPr lang="es-CR" sz="2200" dirty="0"/>
              <a:t>y cumplimiento de los objetivos estratégicos.</a:t>
            </a:r>
          </a:p>
          <a:p>
            <a:pPr lvl="1" algn="just">
              <a:spcAft>
                <a:spcPts val="600"/>
              </a:spcAft>
            </a:pPr>
            <a:r>
              <a:rPr lang="es-CR" sz="2200" b="1" dirty="0"/>
              <a:t>Responsabilidades</a:t>
            </a:r>
            <a:r>
              <a:rPr lang="es-CR" sz="2200" dirty="0"/>
              <a:t> del órgano de dirección definidas en Reglamento Gobierno Corporativo.</a:t>
            </a:r>
          </a:p>
          <a:p>
            <a:pPr lvl="1" algn="just">
              <a:spcAft>
                <a:spcPts val="600"/>
              </a:spcAft>
            </a:pPr>
            <a:r>
              <a:rPr lang="es-CR" sz="2200" dirty="0"/>
              <a:t>Atención normas de funcionamiento del órgano de dirección </a:t>
            </a:r>
            <a:r>
              <a:rPr lang="es-CR" sz="2200" b="1" dirty="0"/>
              <a:t>autoimpuestas</a:t>
            </a:r>
            <a:r>
              <a:rPr lang="es-CR" sz="2200" dirty="0"/>
              <a:t>.</a:t>
            </a:r>
          </a:p>
          <a:p>
            <a:pPr lvl="1" algn="just">
              <a:spcAft>
                <a:spcPts val="600"/>
              </a:spcAft>
            </a:pPr>
            <a:r>
              <a:rPr lang="es-CR" sz="2200" dirty="0"/>
              <a:t>Efectividad de la supervisión, coordinación e interacción con la </a:t>
            </a:r>
            <a:r>
              <a:rPr lang="es-CR" sz="2200" b="1" dirty="0"/>
              <a:t>alta gerencia</a:t>
            </a:r>
            <a:r>
              <a:rPr lang="es-CR" sz="2200" dirty="0"/>
              <a:t>.</a:t>
            </a:r>
          </a:p>
          <a:p>
            <a:pPr lvl="1" algn="just">
              <a:spcAft>
                <a:spcPts val="600"/>
              </a:spcAft>
            </a:pPr>
            <a:r>
              <a:rPr lang="es-CR" sz="2200" dirty="0"/>
              <a:t>Efectividad y oportunidad en la atención de las observaciones y </a:t>
            </a:r>
            <a:r>
              <a:rPr lang="es-CR" sz="2200" b="1" dirty="0"/>
              <a:t>requerimientos del supervisor, auditoría interna y externa</a:t>
            </a:r>
            <a:r>
              <a:rPr lang="es-CR" sz="2200" dirty="0"/>
              <a:t>.</a:t>
            </a:r>
          </a:p>
          <a:p>
            <a:pPr lvl="1" algn="just">
              <a:spcAft>
                <a:spcPts val="600"/>
              </a:spcAft>
            </a:pPr>
            <a:r>
              <a:rPr lang="es-CR" sz="2200" dirty="0"/>
              <a:t>Manejo de la </a:t>
            </a:r>
            <a:r>
              <a:rPr lang="es-CR" sz="2200" b="1" dirty="0"/>
              <a:t>información confidencial </a:t>
            </a:r>
            <a:r>
              <a:rPr lang="es-CR" sz="2200" dirty="0"/>
              <a:t>y gestión de </a:t>
            </a:r>
            <a:r>
              <a:rPr lang="es-CR" sz="2200" b="1" dirty="0"/>
              <a:t>conflictos de intereses</a:t>
            </a:r>
            <a:r>
              <a:rPr lang="es-CR" sz="2200" dirty="0"/>
              <a:t>.</a:t>
            </a:r>
          </a:p>
          <a:p>
            <a:pPr lvl="1" algn="just">
              <a:spcAft>
                <a:spcPts val="600"/>
              </a:spcAft>
            </a:pPr>
            <a:r>
              <a:rPr lang="es-CR" sz="2200" dirty="0"/>
              <a:t>Desempeño y comunicación de los </a:t>
            </a:r>
            <a:r>
              <a:rPr lang="es-CR" sz="2200" b="1" dirty="0"/>
              <a:t>comités de apoyo</a:t>
            </a:r>
            <a:r>
              <a:rPr lang="es-CR" sz="2200" dirty="0"/>
              <a:t>.</a:t>
            </a:r>
          </a:p>
          <a:p>
            <a:pPr lvl="1" algn="just">
              <a:spcAft>
                <a:spcPts val="600"/>
              </a:spcAft>
            </a:pPr>
            <a:r>
              <a:rPr lang="es-CR" sz="2200" dirty="0"/>
              <a:t>Cumplimiento de las </a:t>
            </a:r>
            <a:r>
              <a:rPr lang="es-CR" sz="2200" b="1" dirty="0"/>
              <a:t>regulaciones adicionales </a:t>
            </a:r>
            <a:r>
              <a:rPr lang="es-CR" sz="2200" dirty="0"/>
              <a:t>relativas al gobierno corporativo por leyes, reglamentos, estatutos u otra normativa específica (</a:t>
            </a:r>
            <a:r>
              <a:rPr lang="es-CR" sz="2200" dirty="0" err="1"/>
              <a:t>ej</a:t>
            </a:r>
            <a:r>
              <a:rPr lang="es-CR" sz="2200" dirty="0"/>
              <a:t>: decretos y directrices </a:t>
            </a:r>
            <a:r>
              <a:rPr lang="es-CR" sz="2200" dirty="0" err="1"/>
              <a:t>M.Presidencia</a:t>
            </a:r>
            <a:r>
              <a:rPr lang="es-CR" sz="2200" dirty="0"/>
              <a:t> para </a:t>
            </a:r>
            <a:r>
              <a:rPr lang="es-CR" sz="2200" dirty="0" err="1"/>
              <a:t>EPEs</a:t>
            </a:r>
            <a:r>
              <a:rPr lang="es-CR" sz="2200" dirty="0"/>
              <a:t>)</a:t>
            </a:r>
          </a:p>
          <a:p>
            <a:pPr algn="just"/>
            <a:r>
              <a:rPr lang="es-CR" sz="2400" dirty="0">
                <a:ea typeface="Cambria" panose="02040503050406030204" pitchFamily="18" charset="0"/>
              </a:rPr>
              <a:t>Evaluación por externos (consultores) o áreas internas (comité de nominaciones). En no sistémicas se permite la autoevaluación (uso de cuestionarios, proceso guiado usualmente por director independiente). </a:t>
            </a:r>
          </a:p>
        </p:txBody>
      </p:sp>
    </p:spTree>
    <p:extLst>
      <p:ext uri="{BB962C8B-B14F-4D97-AF65-F5344CB8AC3E}">
        <p14:creationId xmlns:p14="http://schemas.microsoft.com/office/powerpoint/2010/main" val="3340544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¿Cuándo comenzarán a regir las disposiciones? 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A5C4BD41-9BB5-4341-BD23-9BF2EB4EB5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744084"/>
              </p:ext>
            </p:extLst>
          </p:nvPr>
        </p:nvGraphicFramePr>
        <p:xfrm>
          <a:off x="630610" y="2620378"/>
          <a:ext cx="1066553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729">
                  <a:extLst>
                    <a:ext uri="{9D8B030D-6E8A-4147-A177-3AD203B41FA5}">
                      <a16:colId xmlns:a16="http://schemas.microsoft.com/office/drawing/2014/main" val="2893426681"/>
                    </a:ext>
                  </a:extLst>
                </a:gridCol>
                <a:gridCol w="4032241">
                  <a:extLst>
                    <a:ext uri="{9D8B030D-6E8A-4147-A177-3AD203B41FA5}">
                      <a16:colId xmlns:a16="http://schemas.microsoft.com/office/drawing/2014/main" val="77218772"/>
                    </a:ext>
                  </a:extLst>
                </a:gridCol>
                <a:gridCol w="2461889">
                  <a:extLst>
                    <a:ext uri="{9D8B030D-6E8A-4147-A177-3AD203B41FA5}">
                      <a16:colId xmlns:a16="http://schemas.microsoft.com/office/drawing/2014/main" val="3157267649"/>
                    </a:ext>
                  </a:extLst>
                </a:gridCol>
                <a:gridCol w="2265680">
                  <a:extLst>
                    <a:ext uri="{9D8B030D-6E8A-4147-A177-3AD203B41FA5}">
                      <a16:colId xmlns:a16="http://schemas.microsoft.com/office/drawing/2014/main" val="828636694"/>
                    </a:ext>
                  </a:extLst>
                </a:gridCol>
              </a:tblGrid>
              <a:tr h="333512"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Transitorio I</a:t>
                      </a:r>
                    </a:p>
                    <a:p>
                      <a:pPr algn="ctr"/>
                      <a:r>
                        <a:rPr lang="es-CR" dirty="0"/>
                        <a:t>6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Transitorio II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Transitorio III </a:t>
                      </a:r>
                    </a:p>
                    <a:p>
                      <a:pPr algn="ctr"/>
                      <a:endParaRPr lang="es-C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02858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CR" dirty="0"/>
                        <a:t>Aprobar políticas: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R" dirty="0"/>
                        <a:t>Idoneidad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R" dirty="0"/>
                        <a:t>Evaluación de Desempeño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CR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CR" dirty="0"/>
                        <a:t>(1° jul-23)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/>
                        <a:t>a)  A partir del 7° mes (1° jul-23): Aplicar la Política de Idoneidad para reelecciones y nuevos nombramientos.</a:t>
                      </a:r>
                    </a:p>
                    <a:p>
                      <a:pPr algn="l"/>
                      <a:endParaRPr lang="es-CR" dirty="0"/>
                    </a:p>
                    <a:p>
                      <a:pPr algn="just"/>
                      <a:r>
                        <a:rPr lang="es-CR" dirty="0"/>
                        <a:t>b) 6 meses  a partir de la aprobación de la política para aplicar la política a miembros del OD y AG nombrados con anterioridad a la vigencia del reglamento y actualizar los expedientes. (1° ene-24)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Hallazgos subsanables: Plan de acción 1 año (2024)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/>
                        <a:t>12 meses a partir de la aprobación de la política,  para la aplicación de la Evaluación de Desempeño.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R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/>
                        <a:t>(1° jul-24)</a:t>
                      </a:r>
                    </a:p>
                    <a:p>
                      <a:endParaRPr lang="es-C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52942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Hallazgos no subsanables: </a:t>
                      </a:r>
                    </a:p>
                    <a:p>
                      <a:r>
                        <a:rPr lang="es-CR" dirty="0"/>
                        <a:t>Situación sobrevenida, OD debe informar a Órgano decisor de nombramiento para que tome medidas.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3968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77E4FD0C-F95E-43B2-B74D-C54D12BFB623}"/>
              </a:ext>
            </a:extLst>
          </p:cNvPr>
          <p:cNvSpPr txBox="1"/>
          <p:nvPr/>
        </p:nvSpPr>
        <p:spPr>
          <a:xfrm>
            <a:off x="3320469" y="1728539"/>
            <a:ext cx="4836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800" b="1" dirty="0"/>
              <a:t>1°de enero 2023</a:t>
            </a:r>
          </a:p>
        </p:txBody>
      </p:sp>
    </p:spTree>
    <p:extLst>
      <p:ext uri="{BB962C8B-B14F-4D97-AF65-F5344CB8AC3E}">
        <p14:creationId xmlns:p14="http://schemas.microsoft.com/office/powerpoint/2010/main" val="3097167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sz="40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Reformas Conexas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69276"/>
            <a:ext cx="11277600" cy="4854429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El proyecto normativo requiere de reformas a </a:t>
            </a:r>
            <a:r>
              <a:rPr lang="es-CR" sz="2400" dirty="0" err="1">
                <a:ea typeface="Cambria" panose="02040503050406030204" pitchFamily="18" charset="0"/>
              </a:rPr>
              <a:t>Regl</a:t>
            </a:r>
            <a:r>
              <a:rPr lang="es-CR" sz="2400" dirty="0">
                <a:ea typeface="Cambria" panose="02040503050406030204" pitchFamily="18" charset="0"/>
              </a:rPr>
              <a:t> Gobierno Corporativo: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</p:txBody>
      </p:sp>
      <p:sp>
        <p:nvSpPr>
          <p:cNvPr id="9" name="Marcador de contenido 4">
            <a:extLst>
              <a:ext uri="{FF2B5EF4-FFF2-40B4-BE49-F238E27FC236}">
                <a16:creationId xmlns:a16="http://schemas.microsoft.com/office/drawing/2014/main" id="{53ABA2B9-2A43-455E-A556-A4CB3087A06A}"/>
              </a:ext>
            </a:extLst>
          </p:cNvPr>
          <p:cNvSpPr txBox="1">
            <a:spLocks/>
          </p:cNvSpPr>
          <p:nvPr/>
        </p:nvSpPr>
        <p:spPr>
          <a:xfrm>
            <a:off x="790574" y="2385152"/>
            <a:ext cx="10534005" cy="41943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R" sz="1600" dirty="0"/>
              <a:t>Nuevo artículo </a:t>
            </a:r>
            <a:r>
              <a:rPr lang="es-CR" sz="1600" i="1" dirty="0"/>
              <a:t>16Bis Director Independiente </a:t>
            </a:r>
            <a:r>
              <a:rPr lang="es-CR" sz="1600" dirty="0"/>
              <a:t>que amplia esta definición.</a:t>
            </a:r>
          </a:p>
          <a:p>
            <a:pPr lvl="1" algn="just"/>
            <a:r>
              <a:rPr lang="es-CR" sz="1600" b="1" dirty="0"/>
              <a:t>No se considera independiente: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Persona </a:t>
            </a:r>
            <a:r>
              <a:rPr lang="es-CR" sz="1600" b="1" u="sng" dirty="0"/>
              <a:t>vinculada</a:t>
            </a:r>
            <a:r>
              <a:rPr lang="es-CR" sz="1600" dirty="0"/>
              <a:t> según la regulación de vinculados. La condición de no independencia se mantendrá, </a:t>
            </a:r>
            <a:r>
              <a:rPr lang="es-CR" sz="1600" b="1" u="sng" dirty="0"/>
              <a:t>incluso, durante el año posterior a la desaparición del vínculo</a:t>
            </a:r>
            <a:r>
              <a:rPr lang="es-CR" sz="1600" dirty="0"/>
              <a:t>.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Mantiene, o mantuvo, </a:t>
            </a:r>
            <a:r>
              <a:rPr lang="es-CR" sz="1600" b="1" u="sng" dirty="0"/>
              <a:t>relaciones comerciales, financieras o profesionales significativas </a:t>
            </a:r>
            <a:r>
              <a:rPr lang="es-CR" sz="1600" dirty="0"/>
              <a:t>con la entidad durante los </a:t>
            </a:r>
            <a:r>
              <a:rPr lang="es-CR" sz="1600" b="1" u="sng" dirty="0"/>
              <a:t>1 año anterior a su nombramiento</a:t>
            </a:r>
            <a:r>
              <a:rPr lang="es-CR" sz="1600" dirty="0"/>
              <a:t>. (incluido si el servicio se prestó a través de una empresa).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Ha ejercido como </a:t>
            </a:r>
            <a:r>
              <a:rPr lang="es-CR" sz="1600" b="1" u="sng" dirty="0"/>
              <a:t>director independiente</a:t>
            </a:r>
            <a:r>
              <a:rPr lang="es-CR" sz="1600" b="1" dirty="0"/>
              <a:t> </a:t>
            </a:r>
            <a:r>
              <a:rPr lang="es-CR" sz="1600" dirty="0"/>
              <a:t>(de la entidad o grupo financiero) </a:t>
            </a:r>
            <a:r>
              <a:rPr lang="es-CR" sz="1600" b="1" u="sng" dirty="0"/>
              <a:t>durante más de 9 años en los últimos 12 años.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Ha sido miembro de la </a:t>
            </a:r>
            <a:r>
              <a:rPr lang="es-CR" sz="1600" b="1" u="sng" dirty="0"/>
              <a:t>alta gerencia</a:t>
            </a:r>
            <a:r>
              <a:rPr lang="es-CR" sz="1600" b="1" dirty="0"/>
              <a:t> </a:t>
            </a:r>
            <a:r>
              <a:rPr lang="es-CR" sz="1600" dirty="0"/>
              <a:t>(entidad o grupo financiero), durante los </a:t>
            </a:r>
            <a:r>
              <a:rPr lang="es-CR" sz="1600" b="1" u="sng" dirty="0"/>
              <a:t>últimos 5 años</a:t>
            </a:r>
            <a:r>
              <a:rPr lang="es-CR" sz="1600" dirty="0"/>
              <a:t>.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Tiene </a:t>
            </a:r>
            <a:r>
              <a:rPr lang="es-CR" sz="1600" b="1" u="sng" dirty="0"/>
              <a:t>vínculos con otros directores </a:t>
            </a:r>
            <a:r>
              <a:rPr lang="es-CR" sz="1600" dirty="0"/>
              <a:t>a través de su participación en otras empresas, entidades u organizaciones.  </a:t>
            </a:r>
            <a:r>
              <a:rPr lang="es-CR" sz="1600" i="1" dirty="0"/>
              <a:t>(cuando independiente se ubica en un negocio conjunto con otros directores)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Representa a un </a:t>
            </a:r>
            <a:r>
              <a:rPr lang="es-CR" sz="1600" b="1" u="sng" dirty="0"/>
              <a:t>socio con participación significativa</a:t>
            </a:r>
            <a:r>
              <a:rPr lang="es-CR" sz="1600" dirty="0"/>
              <a:t>. 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Participa en la </a:t>
            </a:r>
            <a:r>
              <a:rPr lang="es-CR" sz="1600" b="1" u="sng" dirty="0"/>
              <a:t>opción de compra de acciones </a:t>
            </a:r>
            <a:r>
              <a:rPr lang="es-CR" sz="1600" dirty="0"/>
              <a:t>de la entidad o en un </a:t>
            </a:r>
            <a:r>
              <a:rPr lang="es-CR" sz="1600" b="1" u="sng" dirty="0"/>
              <a:t>plan de pago relacionado con el rendimiento, o es miembro del plan de pensiones de la entidad</a:t>
            </a:r>
            <a:r>
              <a:rPr lang="es-CR" sz="1600" b="1" dirty="0"/>
              <a:t> </a:t>
            </a:r>
            <a:r>
              <a:rPr lang="es-CR" sz="1600" dirty="0"/>
              <a:t>(no será impedimento el hecho de que se tengan en la entidad supervisada fondos complementarios obligatorios o voluntario);</a:t>
            </a:r>
          </a:p>
          <a:p>
            <a:pPr>
              <a:buFont typeface="+mj-lt"/>
              <a:buAutoNum type="arabicParenR"/>
            </a:pPr>
            <a:r>
              <a:rPr lang="es-CR" sz="1600" dirty="0"/>
              <a:t>Mantiene </a:t>
            </a:r>
            <a:r>
              <a:rPr lang="es-CR" sz="1600" b="1" u="sng" dirty="0"/>
              <a:t>control sobre la entidad en condición de fiduciario</a:t>
            </a:r>
            <a:r>
              <a:rPr lang="es-CR" sz="1600" dirty="0"/>
              <a:t>. (cuando en la estructura de propiedad surgen fideicomisos)</a:t>
            </a:r>
          </a:p>
        </p:txBody>
      </p:sp>
    </p:spTree>
    <p:extLst>
      <p:ext uri="{BB962C8B-B14F-4D97-AF65-F5344CB8AC3E}">
        <p14:creationId xmlns:p14="http://schemas.microsoft.com/office/powerpoint/2010/main" val="3204885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sz="40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Reformas Conexas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69276"/>
            <a:ext cx="11277600" cy="4854429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El proyecto normativo requiere de reformas a </a:t>
            </a:r>
            <a:r>
              <a:rPr lang="es-CR" sz="2400" dirty="0" err="1">
                <a:ea typeface="Cambria" panose="02040503050406030204" pitchFamily="18" charset="0"/>
              </a:rPr>
              <a:t>Regl</a:t>
            </a:r>
            <a:r>
              <a:rPr lang="es-CR" sz="2400" dirty="0">
                <a:ea typeface="Cambria" panose="02040503050406030204" pitchFamily="18" charset="0"/>
              </a:rPr>
              <a:t> Gobierno Corporativo: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C8C7A39C-3358-419C-8CBD-DF1F1834E2EE}"/>
              </a:ext>
            </a:extLst>
          </p:cNvPr>
          <p:cNvSpPr txBox="1">
            <a:spLocks/>
          </p:cNvSpPr>
          <p:nvPr/>
        </p:nvSpPr>
        <p:spPr>
          <a:xfrm>
            <a:off x="980662" y="2398643"/>
            <a:ext cx="10030690" cy="4180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R" sz="2400" b="1" dirty="0"/>
              <a:t>Transitorio IV Directores Independientes </a:t>
            </a:r>
            <a:endParaRPr lang="es-CR" sz="24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CR" sz="1800" dirty="0"/>
              <a:t>Directores identificados como “independientes” que no cumplan los criterios reglamentarios:</a:t>
            </a:r>
          </a:p>
          <a:p>
            <a:pPr marL="400050" lvl="1" indent="0" algn="just">
              <a:buFont typeface="Arial" panose="020B0604020202020204" pitchFamily="34" charset="0"/>
              <a:buNone/>
            </a:pPr>
            <a:r>
              <a:rPr lang="es-CR" sz="1800" dirty="0"/>
              <a:t>a) Un año  a partir de la entrada en vigencia del Reglamento, para realizar los nombramientos respectivos. (31 dic-23)</a:t>
            </a:r>
          </a:p>
          <a:p>
            <a:pPr marL="400050" lvl="1" indent="0" algn="just">
              <a:buFont typeface="Arial" panose="020B0604020202020204" pitchFamily="34" charset="0"/>
              <a:buNone/>
            </a:pPr>
            <a:r>
              <a:rPr lang="es-CR" sz="1800" dirty="0"/>
              <a:t>b) Implementación del plazo máximo para considerar a un director “independiente” en forma consecutiva</a:t>
            </a:r>
          </a:p>
          <a:p>
            <a:pPr marL="938213" lvl="1" indent="-355600" algn="just">
              <a:buFont typeface="Arial" panose="020B0604020202020204" pitchFamily="34" charset="0"/>
              <a:buNone/>
            </a:pPr>
            <a:r>
              <a:rPr lang="es-CR" sz="1800" dirty="0"/>
              <a:t>1.	A partir del 1 de enero de 2024: No se entenderá por independiente, aquella persona que se haya desempeñado en el órgano de dirección durante un periodo continuo mayor a 15 años.</a:t>
            </a:r>
          </a:p>
          <a:p>
            <a:pPr marL="938213" lvl="1" indent="-355600" algn="just">
              <a:buFont typeface="Arial" panose="020B0604020202020204" pitchFamily="34" charset="0"/>
              <a:buNone/>
            </a:pPr>
            <a:r>
              <a:rPr lang="es-CR" sz="1800" dirty="0"/>
              <a:t>2.	Entre el 1 de enero de 2025: No se entenderá por independiente, aquella persona que se haya desempeñado en el órgano de dirección durante un periodo continuo mayor a 12 años.</a:t>
            </a:r>
          </a:p>
          <a:p>
            <a:pPr marL="938213" lvl="1" indent="-355600" algn="just">
              <a:buFont typeface="Arial" panose="020B0604020202020204" pitchFamily="34" charset="0"/>
              <a:buNone/>
            </a:pPr>
            <a:r>
              <a:rPr lang="es-CR" sz="1800" dirty="0"/>
              <a:t>3.	A partir del 1 de enero de 2026: Rige lo dispuesto en el inciso 16.4 del artículo 16Bis del Reglamento sobre Gobierno Corporativo: 9 años en los últimos 12.</a:t>
            </a:r>
          </a:p>
        </p:txBody>
      </p:sp>
    </p:spTree>
    <p:extLst>
      <p:ext uri="{BB962C8B-B14F-4D97-AF65-F5344CB8AC3E}">
        <p14:creationId xmlns:p14="http://schemas.microsoft.com/office/powerpoint/2010/main" val="3567508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6341F8-0C16-4886-A376-3579F08F4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115" y="1324532"/>
            <a:ext cx="10053763" cy="1879747"/>
          </a:xfrm>
        </p:spPr>
        <p:txBody>
          <a:bodyPr anchor="b">
            <a:normAutofit/>
          </a:bodyPr>
          <a:lstStyle/>
          <a:p>
            <a:br>
              <a:rPr lang="es-CR" sz="48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R" sz="48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Muchas gracias</a:t>
            </a:r>
          </a:p>
        </p:txBody>
      </p:sp>
      <p:pic>
        <p:nvPicPr>
          <p:cNvPr id="11" name="Imagen 10" descr="Imagen que contiene Forma&#10;&#10;Descripción generada automáticamente">
            <a:extLst>
              <a:ext uri="{FF2B5EF4-FFF2-40B4-BE49-F238E27FC236}">
                <a16:creationId xmlns:a16="http://schemas.microsoft.com/office/drawing/2014/main" id="{ABBA834D-2C2B-4544-BB89-6A9EB9F7163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797" y="4430557"/>
            <a:ext cx="2444573" cy="122228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7FC600B-95C5-4B3E-B128-16723930638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609" y="5586585"/>
            <a:ext cx="2444575" cy="1222288"/>
          </a:xfrm>
          <a:prstGeom prst="rect">
            <a:avLst/>
          </a:prstGeom>
        </p:spPr>
      </p:pic>
      <p:pic>
        <p:nvPicPr>
          <p:cNvPr id="15" name="Imagen 14" descr="Imagen que contiene Icono&#10;&#10;Descripción generada automáticamente">
            <a:extLst>
              <a:ext uri="{FF2B5EF4-FFF2-40B4-BE49-F238E27FC236}">
                <a16:creationId xmlns:a16="http://schemas.microsoft.com/office/drawing/2014/main" id="{E937E429-3669-4585-A8E8-D85353ED668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621" y="4556756"/>
            <a:ext cx="1796259" cy="898130"/>
          </a:xfrm>
          <a:prstGeom prst="rect">
            <a:avLst/>
          </a:prstGeom>
        </p:spPr>
      </p:pic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119D1E45-09CE-4E97-BBF0-7DBCB98BA9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8816" y="5782857"/>
          <a:ext cx="2026118" cy="829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r:id="rId6" imgW="2152951" imgH="1009791" progId="MSPhotoEd.3">
                  <p:embed/>
                </p:oleObj>
              </mc:Choice>
              <mc:Fallback>
                <p:oleObj r:id="rId6" imgW="2152951" imgH="1009791" progId="MSPhotoEd.3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119D1E45-09CE-4E97-BBF0-7DBCB98BA9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alphaModFix amt="35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8816" y="5782857"/>
                        <a:ext cx="2026118" cy="829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7A73604F-C39E-4C25-8507-5629B39D893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0355" y="4582884"/>
            <a:ext cx="2846391" cy="95058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223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CR" sz="4000" dirty="0">
                <a:solidFill>
                  <a:srgbClr val="FFFFFF"/>
                </a:solidFill>
                <a:latin typeface="+mn-lt"/>
                <a:ea typeface="Cambria" panose="02040503050406030204" pitchFamily="18" charset="0"/>
              </a:rPr>
              <a:t>Objetivo de la regulación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1790700"/>
            <a:ext cx="10247906" cy="4371975"/>
          </a:xfrm>
        </p:spPr>
        <p:txBody>
          <a:bodyPr anchor="t">
            <a:normAutofit fontScale="92500"/>
          </a:bodyPr>
          <a:lstStyle/>
          <a:p>
            <a:pPr algn="just"/>
            <a:r>
              <a:rPr lang="es-CR" sz="2400" b="1" dirty="0">
                <a:ea typeface="Cambria" panose="02040503050406030204" pitchFamily="18" charset="0"/>
              </a:rPr>
              <a:t>Procurar que personas que pudieran representar un riesgo para el funcionamiento adecuado del OD  y la AG no sean nombradas o sigan desempeñando su cargo.</a:t>
            </a:r>
            <a:endParaRPr lang="es-CR" sz="24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algn="just"/>
            <a:r>
              <a:rPr lang="es-CR" sz="2400" b="1" dirty="0">
                <a:ea typeface="Cambria" panose="02040503050406030204" pitchFamily="18" charset="0"/>
              </a:rPr>
              <a:t>Como objetivos específicos se encuentran: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  <a:p>
            <a:pPr lvl="1" algn="just"/>
            <a:r>
              <a:rPr lang="es-CR" sz="2000" dirty="0">
                <a:ea typeface="Cambria" panose="02040503050406030204" pitchFamily="18" charset="0"/>
              </a:rPr>
              <a:t>Establecer un marco de evaluación de la idoneidad y desempeño  basado en principios y prácticas internaciones. 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  <a:p>
            <a:pPr lvl="1" algn="just"/>
            <a:r>
              <a:rPr lang="es-CR" sz="2000" dirty="0">
                <a:ea typeface="Cambria" panose="02040503050406030204" pitchFamily="18" charset="0"/>
              </a:rPr>
              <a:t>Promover el desarrollo de políticas internas en las entidades para evaluación de la  idoneidad y desempeño.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  <a:p>
            <a:pPr lvl="1" algn="just"/>
            <a:r>
              <a:rPr lang="es-CR" sz="2000" dirty="0">
                <a:ea typeface="Cambria" panose="02040503050406030204" pitchFamily="18" charset="0"/>
              </a:rPr>
              <a:t>Establecer criterios uniformes de evaluación de idoneidad y desempeño para el sistema financiero.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9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¿A quien será aplicable la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133600"/>
            <a:ext cx="11277600" cy="4149754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Supervisados por SUGEF.</a:t>
            </a:r>
          </a:p>
          <a:p>
            <a:pPr algn="just"/>
            <a:r>
              <a:rPr lang="es-CR" sz="2400" dirty="0">
                <a:ea typeface="Cambria" panose="02040503050406030204" pitchFamily="18" charset="0"/>
              </a:rPr>
              <a:t>Supervisados por SUGEVAL.</a:t>
            </a:r>
          </a:p>
          <a:p>
            <a:pPr algn="just"/>
            <a:r>
              <a:rPr lang="es-CR" sz="2400" dirty="0">
                <a:ea typeface="Cambria" panose="02040503050406030204" pitchFamily="18" charset="0"/>
              </a:rPr>
              <a:t>Supervisados por SUGESE.</a:t>
            </a:r>
          </a:p>
          <a:p>
            <a:pPr algn="just"/>
            <a:r>
              <a:rPr lang="es-CR" sz="2400" dirty="0">
                <a:ea typeface="Cambria" panose="02040503050406030204" pitchFamily="18" charset="0"/>
              </a:rPr>
              <a:t>Regulados por SUPEN.</a:t>
            </a:r>
          </a:p>
          <a:p>
            <a:pPr algn="just"/>
            <a:r>
              <a:rPr lang="es-CR" sz="2400" dirty="0">
                <a:ea typeface="Cambria" panose="02040503050406030204" pitchFamily="18" charset="0"/>
              </a:rPr>
              <a:t>Controladoras y empresas integrantes de GCF supervisados.</a:t>
            </a: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algn="just"/>
            <a:r>
              <a:rPr lang="es-CR" sz="2400" i="1" dirty="0">
                <a:ea typeface="Cambria" panose="02040503050406030204" pitchFamily="18" charset="0"/>
              </a:rPr>
              <a:t>Para determinadas entidades se pueden emitir lineamientos especiales en atención a las características de sus operaciones: casas de cambio, calificadoras de riesgo, proveedores de precios, corredoras de seguros y sociedades agencias de seguros.</a:t>
            </a: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es-CR" sz="24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8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12" y="28699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Origen de la norma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81176"/>
            <a:ext cx="11277600" cy="4616312"/>
          </a:xfrm>
        </p:spPr>
        <p:txBody>
          <a:bodyPr anchor="t">
            <a:normAutofit fontScale="92500" lnSpcReduction="10000"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Ley No. 9768 publicada en el Alcance 242 de la Gaceta 209 del 04 de noviembre 2019.  Modifica la </a:t>
            </a:r>
            <a:r>
              <a:rPr lang="es-CR" sz="2400" dirty="0" err="1">
                <a:ea typeface="Cambria" panose="02040503050406030204" pitchFamily="18" charset="0"/>
              </a:rPr>
              <a:t>N°</a:t>
            </a:r>
            <a:r>
              <a:rPr lang="es-CR" sz="2400" dirty="0">
                <a:ea typeface="Cambria" panose="02040503050406030204" pitchFamily="18" charset="0"/>
              </a:rPr>
              <a:t> 7558 para establecer un marco de regulación y supervisión de GCF. </a:t>
            </a: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marL="447675" lvl="1" algn="just"/>
            <a:r>
              <a:rPr lang="es-CR" dirty="0">
                <a:ea typeface="Cambria" panose="02040503050406030204" pitchFamily="18" charset="0"/>
              </a:rPr>
              <a:t>Faculta la emisión de normas (*):</a:t>
            </a:r>
          </a:p>
          <a:p>
            <a:pPr lvl="2" algn="just"/>
            <a:r>
              <a:rPr lang="es-CR" dirty="0">
                <a:ea typeface="Cambria" panose="02040503050406030204" pitchFamily="18" charset="0"/>
              </a:rPr>
              <a:t>Condiciones y requisitos mínimos de idoneidad de los miembros del OD y AG de las entidades (reforma artículos 119 y  131.n.iv LOBCCR).</a:t>
            </a:r>
          </a:p>
          <a:p>
            <a:pPr lvl="2" algn="just"/>
            <a:endParaRPr lang="es-CR" dirty="0">
              <a:ea typeface="Cambria" panose="02040503050406030204" pitchFamily="18" charset="0"/>
            </a:endParaRPr>
          </a:p>
          <a:p>
            <a:pPr lvl="2" algn="just"/>
            <a:r>
              <a:rPr lang="es-CR" dirty="0">
                <a:ea typeface="Cambria" panose="02040503050406030204" pitchFamily="18" charset="0"/>
              </a:rPr>
              <a:t>Supervisión efectiva de entidades individuales y a nivel de GCF (adición artículo 140 Bis LOBCCR).</a:t>
            </a:r>
          </a:p>
          <a:p>
            <a:pPr marL="182563" lvl="2" indent="0" algn="just">
              <a:buNone/>
            </a:pPr>
            <a:endParaRPr lang="es-CR" dirty="0">
              <a:ea typeface="Cambria" panose="02040503050406030204" pitchFamily="18" charset="0"/>
            </a:endParaRPr>
          </a:p>
          <a:p>
            <a:pPr marL="182563" lvl="2" indent="0" algn="just">
              <a:buNone/>
            </a:pPr>
            <a:r>
              <a:rPr lang="es-CR" dirty="0">
                <a:ea typeface="Cambria" panose="02040503050406030204" pitchFamily="18" charset="0"/>
              </a:rPr>
              <a:t>Adicionalmente, establece la apertura de procesos administrativos sancionatorios a quienes incumplan las normas sobre gestión de riesgos, gobierno corporativo o idoneidad, emitidas por el </a:t>
            </a:r>
            <a:r>
              <a:rPr lang="es-CR" dirty="0" err="1">
                <a:ea typeface="Cambria" panose="02040503050406030204" pitchFamily="18" charset="0"/>
              </a:rPr>
              <a:t>Conassif</a:t>
            </a:r>
            <a:r>
              <a:rPr lang="es-CR" dirty="0">
                <a:ea typeface="Cambria" panose="02040503050406030204" pitchFamily="18" charset="0"/>
              </a:rPr>
              <a:t> (reforma artículo 155,b.vi LOBCCR).</a:t>
            </a:r>
          </a:p>
          <a:p>
            <a:pPr marL="182563" lvl="2" indent="0" algn="just">
              <a:buNone/>
            </a:pPr>
            <a:endParaRPr lang="es-CR" dirty="0">
              <a:ea typeface="Cambria" panose="02040503050406030204" pitchFamily="18" charset="0"/>
            </a:endParaRPr>
          </a:p>
          <a:p>
            <a:pPr marL="182563" lvl="2" indent="0" algn="just">
              <a:buNone/>
            </a:pPr>
            <a:r>
              <a:rPr lang="es-CR" sz="2100" dirty="0">
                <a:ea typeface="Cambria" panose="02040503050406030204" pitchFamily="18" charset="0"/>
              </a:rPr>
              <a:t>(*) Valoración observaciones recibidas (380): Facultad legal. Alineado con el fin público al que se dirige. Es uniforme para todo sector financiero (igualdad de condiciones). Herramienta razonable y eficiente. Actualiza, complementa y reduce margen de interpretación. Establece cualidades objetivas (no discriminación).</a:t>
            </a:r>
          </a:p>
          <a:p>
            <a:pPr marL="457200" lvl="1" indent="0" algn="just">
              <a:buNone/>
            </a:pPr>
            <a:endParaRPr lang="es-CR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9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12" y="28699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sz="4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Bases para el desarrollo de la norma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81176"/>
            <a:ext cx="11277600" cy="4616312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Otros elementos identificados:</a:t>
            </a: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F784E63-4FBD-4AA3-AD8C-A2078E2AB4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82332"/>
              </p:ext>
            </p:extLst>
          </p:nvPr>
        </p:nvGraphicFramePr>
        <p:xfrm>
          <a:off x="1218411" y="2332138"/>
          <a:ext cx="9895951" cy="3884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379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12" y="28699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sz="40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Bases para el desarrollo de la norma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81176"/>
            <a:ext cx="11277600" cy="4616312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Para elaborar la propuesta se tomó en cuenta:</a:t>
            </a:r>
          </a:p>
          <a:p>
            <a:pPr lvl="1" algn="just"/>
            <a:r>
              <a:rPr lang="es-CR" sz="2000" dirty="0">
                <a:ea typeface="Cambria" panose="02040503050406030204" pitchFamily="18" charset="0"/>
              </a:rPr>
              <a:t>Estudio de Principios internacionales:</a:t>
            </a:r>
          </a:p>
          <a:p>
            <a:pPr lvl="1" algn="just"/>
            <a:endParaRPr lang="es-CR" sz="2000" dirty="0">
              <a:ea typeface="Cambria" panose="02040503050406030204" pitchFamily="18" charset="0"/>
            </a:endParaRPr>
          </a:p>
          <a:p>
            <a:pPr lvl="2" algn="just"/>
            <a:r>
              <a:rPr lang="es-CR" sz="1800" dirty="0" err="1">
                <a:ea typeface="Cambria" panose="02040503050406030204" pitchFamily="18" charset="0"/>
              </a:rPr>
              <a:t>Joint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Forum</a:t>
            </a:r>
            <a:r>
              <a:rPr lang="es-CR" sz="1800" dirty="0">
                <a:ea typeface="Cambria" panose="02040503050406030204" pitchFamily="18" charset="0"/>
              </a:rPr>
              <a:t> (BCBS, IAIS, IOSCO), Principios para la supervisión de los Conglomerados Financieros (“</a:t>
            </a:r>
            <a:r>
              <a:rPr lang="es-CR" sz="1800" dirty="0" err="1">
                <a:ea typeface="Cambria" panose="02040503050406030204" pitchFamily="18" charset="0"/>
              </a:rPr>
              <a:t>Principles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for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the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supervision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of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financial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conglomerates</a:t>
            </a:r>
            <a:r>
              <a:rPr lang="es-CR" sz="1800" dirty="0">
                <a:ea typeface="Cambria" panose="02040503050406030204" pitchFamily="18" charset="0"/>
              </a:rPr>
              <a:t>”: Principio 12.</a:t>
            </a:r>
          </a:p>
          <a:p>
            <a:pPr lvl="2" algn="just"/>
            <a:endParaRPr lang="es-CR" sz="1800" dirty="0">
              <a:ea typeface="Cambria" panose="02040503050406030204" pitchFamily="18" charset="0"/>
            </a:endParaRP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Comité de Supervisión Bancaria de Basilea (BCBS), Principios Básicos para una supervisión bancaria eficaz: Principio 5 y Principios de gobierno corporativo para bancos: Principio 2.</a:t>
            </a:r>
          </a:p>
          <a:p>
            <a:pPr lvl="2" algn="just"/>
            <a:endParaRPr lang="es-CR" sz="1800" dirty="0">
              <a:ea typeface="Cambria" panose="02040503050406030204" pitchFamily="18" charset="0"/>
            </a:endParaRP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Asociación Internacional de Supervisores de Seguros (IAIS), Principios Básicos de Seguros: Principio 5 y Principio 18.</a:t>
            </a:r>
          </a:p>
          <a:p>
            <a:pPr lvl="2" algn="just"/>
            <a:endParaRPr lang="es-CR" sz="1800" dirty="0">
              <a:ea typeface="Cambria" panose="02040503050406030204" pitchFamily="18" charset="0"/>
            </a:endParaRP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Organización Internacional de Comisiones de Valores (IOSCO), Objetivos y Principios de regulación de los mercados de valores: Principios 24 y 29.</a:t>
            </a:r>
          </a:p>
          <a:p>
            <a:pPr lvl="2" algn="just"/>
            <a:endParaRPr lang="es-CR" sz="1800" dirty="0">
              <a:ea typeface="Cambria" panose="02040503050406030204" pitchFamily="18" charset="0"/>
            </a:endParaRP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OCDE, Principios básicos de la regulación de pensiones privadas:  Principio 3.6</a:t>
            </a:r>
          </a:p>
          <a:p>
            <a:pPr lvl="2" algn="just"/>
            <a:endParaRPr lang="es-CR" sz="1800" dirty="0">
              <a:ea typeface="Cambria" panose="02040503050406030204" pitchFamily="18" charset="0"/>
            </a:endParaRP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OCDE, Principios de Gobierno Corporativo de la OCDE y del G20: Principio VI.E</a:t>
            </a: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412" y="28699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sz="4400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Bases para el desarrollo de la norma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81176"/>
            <a:ext cx="11277600" cy="4616312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Para elaborar la propuesta se tomó en cuenta:</a:t>
            </a:r>
          </a:p>
          <a:p>
            <a:pPr lvl="1" algn="just"/>
            <a:r>
              <a:rPr lang="es-CR" sz="2000" dirty="0">
                <a:ea typeface="Cambria" panose="02040503050406030204" pitchFamily="18" charset="0"/>
              </a:rPr>
              <a:t>Investigación sobre el tratamiento y abordaje de las materias desarrolladas en el reglamento en otras jurisdicciones u órganos de supervisión:</a:t>
            </a:r>
          </a:p>
          <a:p>
            <a:pPr lvl="2" algn="just"/>
            <a:r>
              <a:rPr lang="es-CR" sz="1800" dirty="0" err="1">
                <a:ea typeface="Cambria" panose="02040503050406030204" pitchFamily="18" charset="0"/>
              </a:rPr>
              <a:t>European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Banking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Authority</a:t>
            </a:r>
            <a:r>
              <a:rPr lang="es-CR" sz="1800" dirty="0">
                <a:ea typeface="Cambria" panose="02040503050406030204" pitchFamily="18" charset="0"/>
              </a:rPr>
              <a:t> (EBA)</a:t>
            </a:r>
          </a:p>
          <a:p>
            <a:pPr lvl="2" algn="just"/>
            <a:r>
              <a:rPr lang="es-CR" sz="1800" dirty="0" err="1">
                <a:ea typeface="Cambria" panose="02040503050406030204" pitchFamily="18" charset="0"/>
              </a:rPr>
              <a:t>European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Securities</a:t>
            </a:r>
            <a:r>
              <a:rPr lang="es-CR" sz="1800" dirty="0">
                <a:ea typeface="Cambria" panose="02040503050406030204" pitchFamily="18" charset="0"/>
              </a:rPr>
              <a:t> and </a:t>
            </a:r>
            <a:r>
              <a:rPr lang="es-CR" sz="1800" dirty="0" err="1">
                <a:ea typeface="Cambria" panose="02040503050406030204" pitchFamily="18" charset="0"/>
              </a:rPr>
              <a:t>Markets</a:t>
            </a:r>
            <a:r>
              <a:rPr lang="es-CR" sz="1800" dirty="0">
                <a:ea typeface="Cambria" panose="02040503050406030204" pitchFamily="18" charset="0"/>
              </a:rPr>
              <a:t> </a:t>
            </a:r>
            <a:r>
              <a:rPr lang="es-CR" sz="1800" dirty="0" err="1">
                <a:ea typeface="Cambria" panose="02040503050406030204" pitchFamily="18" charset="0"/>
              </a:rPr>
              <a:t>Authority</a:t>
            </a:r>
            <a:r>
              <a:rPr lang="es-CR" sz="1800" dirty="0">
                <a:ea typeface="Cambria" panose="02040503050406030204" pitchFamily="18" charset="0"/>
              </a:rPr>
              <a:t> (ESMA)</a:t>
            </a: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Colombia</a:t>
            </a: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Panamá</a:t>
            </a: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Perú</a:t>
            </a: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Inglaterra</a:t>
            </a:r>
          </a:p>
          <a:p>
            <a:pPr lvl="2" algn="just"/>
            <a:r>
              <a:rPr lang="es-CR" sz="1800" dirty="0">
                <a:ea typeface="Cambria" panose="02040503050406030204" pitchFamily="18" charset="0"/>
              </a:rPr>
              <a:t>Italia</a:t>
            </a:r>
          </a:p>
          <a:p>
            <a:pPr lvl="2" algn="just"/>
            <a:endParaRPr lang="es-CR" sz="1800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28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¿Qué establece la propuesta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042571"/>
            <a:ext cx="11277600" cy="4445865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Definir políticas para determinar la idoneidad de las personas que ocupen o vayan a ocupar un puesto en el OD o en la AG y la evaluación de su desempeño.</a:t>
            </a:r>
          </a:p>
          <a:p>
            <a:pPr algn="just"/>
            <a:r>
              <a:rPr lang="es-CR" sz="2400" dirty="0">
                <a:ea typeface="Cambria" panose="02040503050406030204" pitchFamily="18" charset="0"/>
              </a:rPr>
              <a:t>Ante una falta de idoneidad </a:t>
            </a:r>
            <a:r>
              <a:rPr lang="es-CR" sz="24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→</a:t>
            </a:r>
            <a:r>
              <a:rPr lang="es-CR" sz="2400" dirty="0">
                <a:ea typeface="Cambria" panose="02040503050406030204" pitchFamily="18" charset="0"/>
              </a:rPr>
              <a:t> OD debe comunicar al Órgano decisor de nombramiento para que, luego del debido proceso, tome las acciones correspondientes</a:t>
            </a:r>
          </a:p>
          <a:p>
            <a:pPr marL="0" indent="0" algn="ctr">
              <a:buNone/>
            </a:pPr>
            <a:r>
              <a:rPr lang="es-CR" sz="2400" dirty="0">
                <a:ea typeface="Cambria" panose="02040503050406030204" pitchFamily="18" charset="0"/>
              </a:rPr>
              <a:t>¿Qué debe evaluarse? ¿Cuándo debe evaluarse? </a:t>
            </a:r>
          </a:p>
          <a:p>
            <a:pPr marL="0" indent="0" algn="ctr">
              <a:buNone/>
            </a:pPr>
            <a:r>
              <a:rPr lang="es-CR" sz="2400" dirty="0">
                <a:ea typeface="Cambria" panose="02040503050406030204" pitchFamily="18" charset="0"/>
              </a:rPr>
              <a:t>¿Quién realiza la evaluación? ¿Cómo se documenta la evaluación?</a:t>
            </a:r>
          </a:p>
          <a:p>
            <a:pPr marL="0" indent="0" algn="just">
              <a:buNone/>
            </a:pPr>
            <a:endParaRPr lang="es-CR" sz="24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algn="just"/>
            <a:endParaRPr lang="es-CR" sz="2400" dirty="0"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es-CR" sz="2400" dirty="0">
              <a:ea typeface="Cambria" panose="02040503050406030204" pitchFamily="18" charset="0"/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D04AE171-A54F-4EBB-A5A0-C8D49232E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4916640"/>
              </p:ext>
            </p:extLst>
          </p:nvPr>
        </p:nvGraphicFramePr>
        <p:xfrm>
          <a:off x="2998787" y="4880063"/>
          <a:ext cx="6194421" cy="1347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853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52FAF7-D4E3-4A29-99BC-7444E61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¿Qué establece la propuesta normativa?</a:t>
            </a:r>
            <a:endParaRPr lang="es-CR" sz="4000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30A6E-9B78-4F63-84D5-3883794F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133599"/>
            <a:ext cx="11277600" cy="4445865"/>
          </a:xfrm>
        </p:spPr>
        <p:txBody>
          <a:bodyPr anchor="t">
            <a:normAutofit/>
          </a:bodyPr>
          <a:lstStyle/>
          <a:p>
            <a:pPr algn="just"/>
            <a:r>
              <a:rPr lang="es-CR" sz="2400" dirty="0">
                <a:ea typeface="Cambria" panose="02040503050406030204" pitchFamily="18" charset="0"/>
              </a:rPr>
              <a:t>Criterios evaluación idoneidad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617FF5F7-ECCC-4CAB-B276-3DDEEADBC1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2821035"/>
              </p:ext>
            </p:extLst>
          </p:nvPr>
        </p:nvGraphicFramePr>
        <p:xfrm>
          <a:off x="1674665" y="2726005"/>
          <a:ext cx="8478983" cy="3261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4802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2077</Words>
  <Application>Microsoft Office PowerPoint</Application>
  <PresentationFormat>Panorámica</PresentationFormat>
  <Paragraphs>183</Paragraphs>
  <Slides>17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Courier New</vt:lpstr>
      <vt:lpstr>Tema de Office</vt:lpstr>
      <vt:lpstr>MSPhotoEd.3</vt:lpstr>
      <vt:lpstr>Reglamento sobre Idoneidad y desempeño de los Miembros del Órgano de Dirección y de la Alta Gerencia de entidades y empresas supervisadas  Reformas a Reglamento sobre Gobierno Corporativo </vt:lpstr>
      <vt:lpstr>Objetivo de la regulación</vt:lpstr>
      <vt:lpstr>¿A quien será aplicable la normativa?</vt:lpstr>
      <vt:lpstr>Origen de la norma</vt:lpstr>
      <vt:lpstr>Bases para el desarrollo de la norma</vt:lpstr>
      <vt:lpstr>Bases para el desarrollo de la norma</vt:lpstr>
      <vt:lpstr>Bases para el desarrollo de la norma</vt:lpstr>
      <vt:lpstr>¿Qué establece la propuesta normativa?</vt:lpstr>
      <vt:lpstr>¿Qué establece la propuesta normativa?</vt:lpstr>
      <vt:lpstr>¿Qué establece la propuesta normativa?</vt:lpstr>
      <vt:lpstr>¿Qué establece la propuesta normativa?</vt:lpstr>
      <vt:lpstr>¿Qué establece la propuesta normativa?</vt:lpstr>
      <vt:lpstr>¿Qué establece la propuesta normativa?</vt:lpstr>
      <vt:lpstr>¿Cuándo comenzarán a regir las disposiciones? </vt:lpstr>
      <vt:lpstr>Reformas Conexas</vt:lpstr>
      <vt:lpstr>Reformas Conexas</vt:lpstr>
      <vt:lpstr> Muchas 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2022-03-16T20:12:07Z</dcterms:created>
  <dcterms:modified xsi:type="dcterms:W3CDTF">2022-08-16T18:05:18Z</dcterms:modified>
</cp:coreProperties>
</file>